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303" r:id="rId2"/>
    <p:sldId id="521" r:id="rId3"/>
    <p:sldId id="523" r:id="rId4"/>
    <p:sldId id="524" r:id="rId5"/>
    <p:sldId id="541" r:id="rId6"/>
    <p:sldId id="490" r:id="rId7"/>
    <p:sldId id="536" r:id="rId8"/>
    <p:sldId id="539" r:id="rId9"/>
    <p:sldId id="659" r:id="rId10"/>
    <p:sldId id="660" r:id="rId11"/>
    <p:sldId id="661" r:id="rId12"/>
    <p:sldId id="537" r:id="rId13"/>
    <p:sldId id="555" r:id="rId14"/>
    <p:sldId id="532" r:id="rId15"/>
    <p:sldId id="631" r:id="rId16"/>
    <p:sldId id="548" r:id="rId17"/>
    <p:sldId id="547" r:id="rId18"/>
    <p:sldId id="552" r:id="rId19"/>
    <p:sldId id="495" r:id="rId20"/>
    <p:sldId id="559" r:id="rId21"/>
    <p:sldId id="494" r:id="rId22"/>
    <p:sldId id="587" r:id="rId23"/>
    <p:sldId id="583" r:id="rId24"/>
    <p:sldId id="584" r:id="rId25"/>
    <p:sldId id="519" r:id="rId26"/>
    <p:sldId id="538" r:id="rId27"/>
    <p:sldId id="588" r:id="rId28"/>
    <p:sldId id="650" r:id="rId29"/>
    <p:sldId id="568" r:id="rId30"/>
    <p:sldId id="590" r:id="rId31"/>
    <p:sldId id="598" r:id="rId32"/>
    <p:sldId id="633" r:id="rId33"/>
    <p:sldId id="594" r:id="rId34"/>
    <p:sldId id="596" r:id="rId35"/>
    <p:sldId id="595" r:id="rId36"/>
    <p:sldId id="599" r:id="rId37"/>
    <p:sldId id="600" r:id="rId38"/>
    <p:sldId id="608" r:id="rId39"/>
    <p:sldId id="604" r:id="rId40"/>
    <p:sldId id="605" r:id="rId41"/>
    <p:sldId id="610" r:id="rId42"/>
    <p:sldId id="612" r:id="rId43"/>
    <p:sldId id="560" r:id="rId44"/>
    <p:sldId id="626" r:id="rId45"/>
    <p:sldId id="627" r:id="rId46"/>
    <p:sldId id="651" r:id="rId47"/>
    <p:sldId id="652" r:id="rId48"/>
    <p:sldId id="653" r:id="rId49"/>
    <p:sldId id="654" r:id="rId50"/>
    <p:sldId id="655" r:id="rId51"/>
    <p:sldId id="656" r:id="rId52"/>
    <p:sldId id="657" r:id="rId53"/>
    <p:sldId id="636" r:id="rId54"/>
    <p:sldId id="658" r:id="rId55"/>
    <p:sldId id="664" r:id="rId56"/>
    <p:sldId id="665" r:id="rId57"/>
    <p:sldId id="666" r:id="rId58"/>
    <p:sldId id="667" r:id="rId59"/>
    <p:sldId id="668" r:id="rId60"/>
    <p:sldId id="669" r:id="rId61"/>
    <p:sldId id="670" r:id="rId62"/>
    <p:sldId id="672" r:id="rId63"/>
    <p:sldId id="673" r:id="rId64"/>
    <p:sldId id="674" r:id="rId65"/>
    <p:sldId id="685" r:id="rId66"/>
    <p:sldId id="675" r:id="rId67"/>
    <p:sldId id="676" r:id="rId68"/>
    <p:sldId id="677" r:id="rId69"/>
    <p:sldId id="698" r:id="rId70"/>
    <p:sldId id="679" r:id="rId71"/>
    <p:sldId id="680" r:id="rId72"/>
    <p:sldId id="681" r:id="rId73"/>
    <p:sldId id="682" r:id="rId74"/>
    <p:sldId id="683" r:id="rId75"/>
    <p:sldId id="684" r:id="rId76"/>
    <p:sldId id="662" r:id="rId77"/>
    <p:sldId id="637" r:id="rId78"/>
    <p:sldId id="638" r:id="rId79"/>
    <p:sldId id="639" r:id="rId80"/>
    <p:sldId id="640" r:id="rId81"/>
    <p:sldId id="641" r:id="rId82"/>
    <p:sldId id="642" r:id="rId83"/>
    <p:sldId id="643" r:id="rId84"/>
    <p:sldId id="644" r:id="rId85"/>
    <p:sldId id="645" r:id="rId86"/>
    <p:sldId id="647" r:id="rId87"/>
    <p:sldId id="646" r:id="rId88"/>
    <p:sldId id="503" r:id="rId89"/>
    <p:sldId id="504" r:id="rId90"/>
    <p:sldId id="505" r:id="rId91"/>
    <p:sldId id="506" r:id="rId92"/>
    <p:sldId id="507" r:id="rId93"/>
    <p:sldId id="508" r:id="rId94"/>
    <p:sldId id="509" r:id="rId95"/>
    <p:sldId id="510" r:id="rId96"/>
    <p:sldId id="511" r:id="rId97"/>
    <p:sldId id="512" r:id="rId98"/>
    <p:sldId id="513" r:id="rId99"/>
    <p:sldId id="520" r:id="rId100"/>
    <p:sldId id="518" r:id="rId101"/>
    <p:sldId id="515" r:id="rId102"/>
    <p:sldId id="435" r:id="rId103"/>
    <p:sldId id="489" r:id="rId104"/>
    <p:sldId id="699" r:id="rId105"/>
    <p:sldId id="442" r:id="rId106"/>
    <p:sldId id="446" r:id="rId107"/>
    <p:sldId id="448" r:id="rId108"/>
    <p:sldId id="449" r:id="rId109"/>
    <p:sldId id="441" r:id="rId110"/>
    <p:sldId id="450" r:id="rId111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F24"/>
    <a:srgbClr val="3963E4"/>
    <a:srgbClr val="537CE3"/>
    <a:srgbClr val="980000"/>
    <a:srgbClr val="000000"/>
    <a:srgbClr val="1D452F"/>
    <a:srgbClr val="1C432F"/>
    <a:srgbClr val="2A4930"/>
    <a:srgbClr val="19402B"/>
    <a:srgbClr val="194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0" autoAdjust="0"/>
    <p:restoredTop sz="95994" autoAdjust="0"/>
  </p:normalViewPr>
  <p:slideViewPr>
    <p:cSldViewPr snapToGrid="0" snapToObjects="1">
      <p:cViewPr varScale="1">
        <p:scale>
          <a:sx n="113" d="100"/>
          <a:sy n="113" d="100"/>
        </p:scale>
        <p:origin x="736" y="184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1C561-4461-D835-E5C9-A326D1B821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7304088"/>
            <a:ext cx="13817600" cy="486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&lt;#&gt;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794085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 userDrawn="1"/>
        </p:nvSpPr>
        <p:spPr>
          <a:xfrm>
            <a:off x="8530492" y="7443012"/>
            <a:ext cx="5287108" cy="261610"/>
          </a:xfrm>
          <a:prstGeom prst="rect">
            <a:avLst/>
          </a:prstGeom>
          <a:noFill/>
        </p:spPr>
        <p:txBody>
          <a:bodyPr wrap="square" rIns="274320" rtlCol="0" anchor="ctr" anchorCtr="0">
            <a:spAutoFit/>
          </a:bodyPr>
          <a:lstStyle/>
          <a:p>
            <a:pPr algn="r"/>
            <a:r>
              <a:rPr lang="en-US" sz="1100" spc="40" baseline="0" dirty="0">
                <a:solidFill>
                  <a:schemeClr val="bg1"/>
                </a:solidFill>
              </a:rPr>
              <a:t>VICE PRESIDENT FOR RESEARCH</a:t>
            </a:r>
          </a:p>
        </p:txBody>
      </p: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 userDrawn="1"/>
        </p:nvSpPr>
        <p:spPr>
          <a:xfrm>
            <a:off x="8530492" y="7443012"/>
            <a:ext cx="5287108" cy="261610"/>
          </a:xfrm>
          <a:prstGeom prst="rect">
            <a:avLst/>
          </a:prstGeom>
          <a:noFill/>
        </p:spPr>
        <p:txBody>
          <a:bodyPr wrap="square" rIns="274320" rtlCol="0" anchor="ctr" anchorCtr="0">
            <a:spAutoFit/>
          </a:bodyPr>
          <a:lstStyle/>
          <a:p>
            <a:pPr algn="r"/>
            <a:r>
              <a:rPr lang="en-US" sz="1100" spc="40" baseline="0" dirty="0">
                <a:solidFill>
                  <a:schemeClr val="bg1"/>
                </a:solidFill>
              </a:rPr>
              <a:t>VICE PRESIDENT FOR RESEARCH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66894"/>
            <a:ext cx="13817600" cy="305506"/>
          </a:xfrm>
          <a:prstGeom prst="rect">
            <a:avLst/>
          </a:prstGeom>
        </p:spPr>
      </p:pic>
      <p:sp>
        <p:nvSpPr>
          <p:cNvPr id="133" name="Title 1"/>
          <p:cNvSpPr txBox="1">
            <a:spLocks/>
          </p:cNvSpPr>
          <p:nvPr userDrawn="1"/>
        </p:nvSpPr>
        <p:spPr>
          <a:xfrm>
            <a:off x="729343" y="3976807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4" name="Straight Connector 133"/>
          <p:cNvCxnSpPr/>
          <p:nvPr userDrawn="1"/>
        </p:nvCxnSpPr>
        <p:spPr>
          <a:xfrm>
            <a:off x="881743" y="5714356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0" name="Picture 25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098518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92589" y="2695562"/>
            <a:ext cx="11489041" cy="2031325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92588" y="5369311"/>
            <a:ext cx="11489042" cy="48013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93857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 rotWithShape="1">
          <a:blip r:embed="rId3"/>
          <a:srcRect l="25093" t="1" r="18656" b="-6709"/>
          <a:stretch/>
        </p:blipFill>
        <p:spPr>
          <a:xfrm rot="16200000" flipH="1">
            <a:off x="-3723198" y="3723199"/>
            <a:ext cx="7772401" cy="326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pic>
        <p:nvPicPr>
          <p:cNvPr id="77" name="Picture 76"/>
          <p:cNvPicPr>
            <a:picLocks noChangeAspect="1"/>
          </p:cNvPicPr>
          <p:nvPr userDrawn="1"/>
        </p:nvPicPr>
        <p:blipFill rotWithShape="1">
          <a:blip r:embed="rId2"/>
          <a:srcRect l="25093" t="1" r="18656" b="-6709"/>
          <a:stretch/>
        </p:blipFill>
        <p:spPr>
          <a:xfrm rot="16200000" flipH="1">
            <a:off x="-3723198" y="3723199"/>
            <a:ext cx="7772401" cy="326003"/>
          </a:xfrm>
          <a:prstGeom prst="rect">
            <a:avLst/>
          </a:prstGeom>
        </p:spPr>
      </p:pic>
      <p:sp>
        <p:nvSpPr>
          <p:cNvPr id="7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92589" y="2695562"/>
            <a:ext cx="11489041" cy="2031325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7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92588" y="5369311"/>
            <a:ext cx="11489042" cy="48013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4" name="Straight Connector 153"/>
          <p:cNvCxnSpPr/>
          <p:nvPr userDrawn="1"/>
        </p:nvCxnSpPr>
        <p:spPr>
          <a:xfrm>
            <a:off x="1093857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B28046BF-8DB5-FB4D-BFB8-982E9FD025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7304088"/>
            <a:ext cx="13817600" cy="486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F9BB86B-A09E-090C-FBE7-6488CCF54D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7369748"/>
            <a:ext cx="13817600" cy="40005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13344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513344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66894"/>
            <a:ext cx="13817600" cy="3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</a:t>
            </a:r>
            <a:r>
              <a:rPr lang="en-US"/>
              <a:t>Goes Here.”</a:t>
            </a:r>
            <a:endParaRPr lang="en-US" dirty="0"/>
          </a:p>
        </p:txBody>
      </p:sp>
      <p:pic>
        <p:nvPicPr>
          <p:cNvPr id="129" name="Picture 1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66894"/>
            <a:ext cx="13817600" cy="3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pic>
        <p:nvPicPr>
          <p:cNvPr id="131" name="Picture 1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66894"/>
            <a:ext cx="13817600" cy="30550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4" r:id="rId3"/>
    <p:sldLayoutId id="2147483695" r:id="rId4"/>
    <p:sldLayoutId id="2147483649" r:id="rId5"/>
    <p:sldLayoutId id="2147483666" r:id="rId6"/>
    <p:sldLayoutId id="2147483668" r:id="rId7"/>
    <p:sldLayoutId id="2147483687" r:id="rId8"/>
    <p:sldLayoutId id="2147483688" r:id="rId9"/>
    <p:sldLayoutId id="2147483669" r:id="rId10"/>
    <p:sldLayoutId id="2147483650" r:id="rId11"/>
    <p:sldLayoutId id="2147483686" r:id="rId12"/>
    <p:sldLayoutId id="2147483661" r:id="rId13"/>
    <p:sldLayoutId id="2147483680" r:id="rId14"/>
    <p:sldLayoutId id="2147483670" r:id="rId15"/>
    <p:sldLayoutId id="2147483682" r:id="rId16"/>
    <p:sldLayoutId id="2147483681" r:id="rId17"/>
    <p:sldLayoutId id="2147483691" r:id="rId18"/>
    <p:sldLayoutId id="2147483692" r:id="rId19"/>
    <p:sldLayoutId id="2147483693" r:id="rId2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99614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58.png"/><Relationship Id="rId9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74.png"/><Relationship Id="rId5" Type="http://schemas.openxmlformats.org/officeDocument/2006/relationships/image" Target="../media/image59.png"/><Relationship Id="rId10" Type="http://schemas.openxmlformats.org/officeDocument/2006/relationships/image" Target="../media/image71.png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0.png"/><Relationship Id="rId7" Type="http://schemas.openxmlformats.org/officeDocument/2006/relationships/image" Target="../media/image9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80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93.png"/><Relationship Id="rId10" Type="http://schemas.openxmlformats.org/officeDocument/2006/relationships/image" Target="../media/image74.png"/><Relationship Id="rId4" Type="http://schemas.openxmlformats.org/officeDocument/2006/relationships/image" Target="../media/image81.png"/><Relationship Id="rId9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9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73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image" Target="../media/image104.png"/><Relationship Id="rId5" Type="http://schemas.openxmlformats.org/officeDocument/2006/relationships/image" Target="../media/image99.png"/><Relationship Id="rId10" Type="http://schemas.openxmlformats.org/officeDocument/2006/relationships/image" Target="../media/image97.png"/><Relationship Id="rId4" Type="http://schemas.openxmlformats.org/officeDocument/2006/relationships/image" Target="../media/image98.png"/><Relationship Id="rId9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0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0.png"/><Relationship Id="rId7" Type="http://schemas.openxmlformats.org/officeDocument/2006/relationships/image" Target="../media/image70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114.png"/><Relationship Id="rId5" Type="http://schemas.openxmlformats.org/officeDocument/2006/relationships/image" Target="../media/image68.svg"/><Relationship Id="rId10" Type="http://schemas.openxmlformats.org/officeDocument/2006/relationships/image" Target="../media/image113.svg"/><Relationship Id="rId4" Type="http://schemas.openxmlformats.org/officeDocument/2006/relationships/image" Target="../media/image67.png"/><Relationship Id="rId9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1846659"/>
          </a:xfrm>
        </p:spPr>
        <p:txBody>
          <a:bodyPr/>
          <a:lstStyle/>
          <a:p>
            <a:r>
              <a:rPr lang="en-US" sz="5400" dirty="0"/>
              <a:t>Reducing Goal State Divergence </a:t>
            </a:r>
            <a:br>
              <a:rPr lang="en-US" sz="5400" dirty="0"/>
            </a:br>
            <a:r>
              <a:rPr lang="en-US" sz="5400" dirty="0"/>
              <a:t>With Environment Design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988B52B-2B6E-7137-4DDD-3DD2C6BD1970}"/>
              </a:ext>
            </a:extLst>
          </p:cNvPr>
          <p:cNvSpPr txBox="1">
            <a:spLocks/>
          </p:cNvSpPr>
          <p:nvPr/>
        </p:nvSpPr>
        <p:spPr>
          <a:xfrm>
            <a:off x="628074" y="5231067"/>
            <a:ext cx="12561452" cy="1043876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0" indent="0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600" b="0" kern="120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699614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399233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098847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2798465" indent="0" algn="l" defTabSz="699614" rtl="0" eaLnBrk="1" latinLnBrk="0" hangingPunct="1">
              <a:spcBef>
                <a:spcPct val="20000"/>
              </a:spcBef>
              <a:buFont typeface="Arial"/>
              <a:buNone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KELSEY SIKES</a:t>
            </a:r>
            <a:br>
              <a:rPr lang="en-US" dirty="0"/>
            </a:br>
            <a:r>
              <a:rPr lang="en-US" b="1" u="sng" dirty="0"/>
              <a:t>Advisor:</a:t>
            </a:r>
            <a:r>
              <a:rPr lang="en-US" b="1" dirty="0"/>
              <a:t> </a:t>
            </a:r>
            <a:r>
              <a:rPr lang="en-US" dirty="0"/>
              <a:t>Dr. Sarath Sreedharan</a:t>
            </a:r>
            <a:br>
              <a:rPr lang="en-US" dirty="0"/>
            </a:br>
            <a:r>
              <a:rPr lang="en-US" b="1" u="sng" dirty="0"/>
              <a:t>Committee:</a:t>
            </a:r>
            <a:r>
              <a:rPr lang="en-US" dirty="0"/>
              <a:t> Dr. Edwin K.P. Chong, Dr. Nathaniel Blanchard</a:t>
            </a:r>
          </a:p>
        </p:txBody>
      </p:sp>
      <p:pic>
        <p:nvPicPr>
          <p:cNvPr id="4" name="Picture 3" descr="A green circle with a goat and a crane&#10;&#10;Description automatically generated">
            <a:extLst>
              <a:ext uri="{FF2B5EF4-FFF2-40B4-BE49-F238E27FC236}">
                <a16:creationId xmlns:a16="http://schemas.microsoft.com/office/drawing/2014/main" id="{90515A34-A522-63B3-2199-32606810A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4" y="6354193"/>
            <a:ext cx="1176156" cy="12145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77C5F5-5D45-81DC-37E7-C29FD11BDDE5}"/>
              </a:ext>
            </a:extLst>
          </p:cNvPr>
          <p:cNvSpPr/>
          <p:nvPr/>
        </p:nvSpPr>
        <p:spPr>
          <a:xfrm>
            <a:off x="9920748" y="6774426"/>
            <a:ext cx="3372465" cy="6587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CB722-F196-35E7-0CC2-BD13F0CA8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A11A-200A-2010-F0D3-0DFF214F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Classical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FD465-B802-D5B6-007A-B829886AF0E5}"/>
              </a:ext>
            </a:extLst>
          </p:cNvPr>
          <p:cNvSpPr txBox="1">
            <a:spLocks/>
          </p:cNvSpPr>
          <p:nvPr/>
        </p:nvSpPr>
        <p:spPr>
          <a:xfrm>
            <a:off x="628075" y="1648546"/>
            <a:ext cx="13024425" cy="550234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Aptos" panose="020B0004020202020204" pitchFamily="34" charset="0"/>
            </a:endParaRPr>
          </a:p>
          <a:p>
            <a:pPr marL="54465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Domain:</a:t>
            </a:r>
            <a:r>
              <a:rPr lang="en-US" sz="2400" dirty="0">
                <a:latin typeface="Aptos" panose="020B0004020202020204" pitchFamily="34" charset="0"/>
              </a:rPr>
              <a:t> The environment the robot is operating in, shown by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  </a:t>
            </a:r>
          </a:p>
          <a:p>
            <a:pPr marL="699614" lvl="1" indent="0">
              <a:buNone/>
            </a:pP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marL="1399233" lvl="2" indent="0">
              <a:buFont typeface="Arial"/>
              <a:buNone/>
            </a:pPr>
            <a:r>
              <a:rPr lang="en-US" sz="2400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AD521-D210-AC51-2DF0-D599F6058E9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7" name="Picture 6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A43B83EB-7366-67D9-7A68-59498BAD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410" y="2253010"/>
            <a:ext cx="1826870" cy="5669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4A09D-968D-161A-8AFF-B373E6B3CC6A}"/>
              </a:ext>
            </a:extLst>
          </p:cNvPr>
          <p:cNvSpPr txBox="1">
            <a:spLocks/>
          </p:cNvSpPr>
          <p:nvPr/>
        </p:nvSpPr>
        <p:spPr>
          <a:xfrm>
            <a:off x="4214719" y="6163130"/>
            <a:ext cx="5117691" cy="45294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 err="1"/>
              <a:t>Blocksworld</a:t>
            </a:r>
            <a:r>
              <a:rPr lang="en-US" sz="1600" i="1" dirty="0"/>
              <a:t> IPC Domain - Stack Action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3CAF43-BF1A-BBD5-2705-EABBD98670AF}"/>
              </a:ext>
            </a:extLst>
          </p:cNvPr>
          <p:cNvGrpSpPr/>
          <p:nvPr/>
        </p:nvGrpSpPr>
        <p:grpSpPr>
          <a:xfrm>
            <a:off x="3386531" y="3252042"/>
            <a:ext cx="6774068" cy="2832432"/>
            <a:chOff x="7180786" y="2881667"/>
            <a:chExt cx="5786370" cy="2419447"/>
          </a:xfrm>
        </p:grpSpPr>
        <p:pic>
          <p:nvPicPr>
            <p:cNvPr id="10" name="Picture 9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0EC0758B-2CC9-72F3-026E-FE2C5724B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786" y="2881667"/>
              <a:ext cx="5786370" cy="2419447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CCC06E-45F2-7505-54BE-3D08E87A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9547" y="4902201"/>
              <a:ext cx="150191" cy="2327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DE752A-0176-9CDA-E3F3-267D2A18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4322" y="4904300"/>
              <a:ext cx="150191" cy="23279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5F6F51A-DE3A-5C0B-17F6-CE9FA740724A}"/>
              </a:ext>
            </a:extLst>
          </p:cNvPr>
          <p:cNvSpPr/>
          <p:nvPr/>
        </p:nvSpPr>
        <p:spPr>
          <a:xfrm>
            <a:off x="4412974" y="4658319"/>
            <a:ext cx="2633869" cy="327991"/>
          </a:xfrm>
          <a:prstGeom prst="rect">
            <a:avLst/>
          </a:prstGeom>
          <a:solidFill>
            <a:srgbClr val="FFC000">
              <a:alpha val="249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F9578-91EA-E47F-7AF9-5D8682D38A7E}"/>
              </a:ext>
            </a:extLst>
          </p:cNvPr>
          <p:cNvSpPr/>
          <p:nvPr/>
        </p:nvSpPr>
        <p:spPr>
          <a:xfrm>
            <a:off x="3690732" y="4983399"/>
            <a:ext cx="2441712" cy="327991"/>
          </a:xfrm>
          <a:prstGeom prst="rect">
            <a:avLst/>
          </a:prstGeom>
          <a:solidFill>
            <a:srgbClr val="FFC000">
              <a:alpha val="249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29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1F6B2-9695-88E5-FB67-A3F59ED68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6083-5325-E839-5133-83247CFA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081" y="2405850"/>
            <a:ext cx="8166202" cy="1292662"/>
          </a:xfrm>
        </p:spPr>
        <p:txBody>
          <a:bodyPr/>
          <a:lstStyle/>
          <a:p>
            <a:r>
              <a:rPr lang="en-US" sz="2400" dirty="0"/>
              <a:t>To Dr. Sarath Sreedharan, Dr. Sarah Keren, the HAPI Lab, my committee, family, friends, and everyone who </a:t>
            </a:r>
            <a:br>
              <a:rPr lang="en-US" sz="2400" dirty="0"/>
            </a:br>
            <a:r>
              <a:rPr lang="en-US" sz="2400" dirty="0"/>
              <a:t>helped make this work possible…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9BF335-6118-0821-1A77-41DB2AF12128}"/>
              </a:ext>
            </a:extLst>
          </p:cNvPr>
          <p:cNvSpPr txBox="1">
            <a:spLocks/>
          </p:cNvSpPr>
          <p:nvPr/>
        </p:nvSpPr>
        <p:spPr>
          <a:xfrm>
            <a:off x="6672971" y="4073889"/>
            <a:ext cx="5478422" cy="1200329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sz="6600" dirty="0"/>
              <a:t>🙏 Thank You!</a:t>
            </a:r>
          </a:p>
        </p:txBody>
      </p:sp>
      <p:pic>
        <p:nvPicPr>
          <p:cNvPr id="5" name="Picture 4" descr="A dog on a leash in the snow&#10;&#10;AI-generated content may be incorrect.">
            <a:extLst>
              <a:ext uri="{FF2B5EF4-FFF2-40B4-BE49-F238E27FC236}">
                <a16:creationId xmlns:a16="http://schemas.microsoft.com/office/drawing/2014/main" id="{35BDEB6D-1CD3-B2E0-0137-2F0A1445A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50" y="1420966"/>
            <a:ext cx="3983253" cy="455684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B50D6E-D2C9-57EF-3835-94D9A36777A7}"/>
              </a:ext>
            </a:extLst>
          </p:cNvPr>
          <p:cNvSpPr txBox="1">
            <a:spLocks/>
          </p:cNvSpPr>
          <p:nvPr/>
        </p:nvSpPr>
        <p:spPr>
          <a:xfrm>
            <a:off x="389930" y="6009223"/>
            <a:ext cx="5233431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i="1" dirty="0">
                <a:latin typeface="Aptos" panose="020B0004020202020204" pitchFamily="34" charset="0"/>
              </a:rPr>
              <a:t>And the dog…</a:t>
            </a:r>
          </a:p>
        </p:txBody>
      </p:sp>
    </p:spTree>
    <p:extLst>
      <p:ext uri="{BB962C8B-B14F-4D97-AF65-F5344CB8AC3E}">
        <p14:creationId xmlns:p14="http://schemas.microsoft.com/office/powerpoint/2010/main" val="38893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D2D2-B684-6FD8-9BB2-4F660B61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5C822-DDF0-5289-D567-8A4503CC291B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5457765" cy="179453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Aptos" panose="020B0004020202020204" pitchFamily="34" charset="0"/>
              </a:rPr>
              <a:t>A first-of-its-kind design framework for aligning a human’s expectations with the final goal state a robot achieves </a:t>
            </a:r>
          </a:p>
          <a:p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891F52-9EE9-1422-AB93-D39B9086E216}"/>
              </a:ext>
            </a:extLst>
          </p:cNvPr>
          <p:cNvSpPr txBox="1">
            <a:spLocks/>
          </p:cNvSpPr>
          <p:nvPr/>
        </p:nvSpPr>
        <p:spPr>
          <a:xfrm>
            <a:off x="760155" y="4458923"/>
            <a:ext cx="5782885" cy="950325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Aptos" panose="020B0004020202020204" pitchFamily="34" charset="0"/>
              </a:rPr>
              <a:t>Questions?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904D83BD-F204-FB58-874A-10E36313C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960" y="677784"/>
            <a:ext cx="7134006" cy="6084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F9DD1-5E3F-929B-87E2-7D5E2E78A01E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6237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0537"/>
            <a:ext cx="13817599" cy="1015663"/>
          </a:xfrm>
        </p:spPr>
        <p:txBody>
          <a:bodyPr/>
          <a:lstStyle/>
          <a:p>
            <a:pPr algn="ctr"/>
            <a:r>
              <a:rPr lang="en-US" dirty="0"/>
              <a:t>Reference Slides</a:t>
            </a:r>
          </a:p>
        </p:txBody>
      </p:sp>
    </p:spTree>
    <p:extLst>
      <p:ext uri="{BB962C8B-B14F-4D97-AF65-F5344CB8AC3E}">
        <p14:creationId xmlns:p14="http://schemas.microsoft.com/office/powerpoint/2010/main" val="1250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FECD0-A52F-A413-AD2B-9C4FBE709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6DB1-5AED-9033-868A-0FEFFE1B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Related Work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0353E-289E-1DA5-3772-D6D494027011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7F9A8-FC5E-7E7B-AF90-0DCA417FE505}"/>
              </a:ext>
            </a:extLst>
          </p:cNvPr>
          <p:cNvSpPr/>
          <p:nvPr/>
        </p:nvSpPr>
        <p:spPr>
          <a:xfrm>
            <a:off x="113032" y="2653888"/>
            <a:ext cx="3291840" cy="274004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956DBDE-ACC0-9695-6C4B-73A2EF8BDBA6}"/>
              </a:ext>
            </a:extLst>
          </p:cNvPr>
          <p:cNvSpPr txBox="1">
            <a:spLocks/>
          </p:cNvSpPr>
          <p:nvPr/>
        </p:nvSpPr>
        <p:spPr>
          <a:xfrm>
            <a:off x="113031" y="3463441"/>
            <a:ext cx="3359633" cy="53271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>
                <a:solidFill>
                  <a:schemeClr val="bg1"/>
                </a:solidFill>
                <a:latin typeface="Aptos" panose="020B0004020202020204" pitchFamily="34" charset="0"/>
              </a:rPr>
              <a:t>EXPLICABLE PLANNING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FD3797-DFA5-FCB2-AFB7-152EEE0FB874}"/>
              </a:ext>
            </a:extLst>
          </p:cNvPr>
          <p:cNvSpPr txBox="1">
            <a:spLocks/>
          </p:cNvSpPr>
          <p:nvPr/>
        </p:nvSpPr>
        <p:spPr>
          <a:xfrm>
            <a:off x="217872" y="3917825"/>
            <a:ext cx="3149950" cy="1162691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i="1" dirty="0">
                <a:solidFill>
                  <a:schemeClr val="bg2"/>
                </a:solidFill>
                <a:latin typeface="Aptos" panose="020B0004020202020204" pitchFamily="34" charset="0"/>
              </a:rPr>
              <a:t>A robot performs actions a human would expect while executing its plan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CE30D3-F84A-54B1-4136-D7A7E47D179B}"/>
              </a:ext>
            </a:extLst>
          </p:cNvPr>
          <p:cNvGrpSpPr/>
          <p:nvPr/>
        </p:nvGrpSpPr>
        <p:grpSpPr>
          <a:xfrm>
            <a:off x="1540805" y="2653888"/>
            <a:ext cx="12175403" cy="2740045"/>
            <a:chOff x="1540805" y="2653888"/>
            <a:chExt cx="12175403" cy="2740045"/>
          </a:xfrm>
        </p:grpSpPr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2214F1FE-E9D1-12D0-60F5-123D26782136}"/>
                </a:ext>
              </a:extLst>
            </p:cNvPr>
            <p:cNvSpPr txBox="1">
              <a:spLocks/>
            </p:cNvSpPr>
            <p:nvPr/>
          </p:nvSpPr>
          <p:spPr>
            <a:xfrm>
              <a:off x="3639151" y="3401797"/>
              <a:ext cx="3359633" cy="830292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EXPLICABLE PLANNING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AC6985-CF34-F479-6652-0D95B2434894}"/>
                </a:ext>
              </a:extLst>
            </p:cNvPr>
            <p:cNvSpPr/>
            <p:nvPr/>
          </p:nvSpPr>
          <p:spPr>
            <a:xfrm>
              <a:off x="3526133" y="2653888"/>
              <a:ext cx="3291840" cy="27400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9E4657E2-2205-6596-B0B7-1BA416369A0F}"/>
                </a:ext>
              </a:extLst>
            </p:cNvPr>
            <p:cNvSpPr txBox="1">
              <a:spLocks/>
            </p:cNvSpPr>
            <p:nvPr/>
          </p:nvSpPr>
          <p:spPr>
            <a:xfrm>
              <a:off x="3526133" y="3401797"/>
              <a:ext cx="3359633" cy="532710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MODEL RECONCILIATION</a:t>
              </a: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365A41C8-632C-8B52-20F9-E700DE478447}"/>
                </a:ext>
              </a:extLst>
            </p:cNvPr>
            <p:cNvSpPr txBox="1">
              <a:spLocks/>
            </p:cNvSpPr>
            <p:nvPr/>
          </p:nvSpPr>
          <p:spPr>
            <a:xfrm>
              <a:off x="3526131" y="3897277"/>
              <a:ext cx="3287603" cy="1162691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i="1" dirty="0">
                  <a:solidFill>
                    <a:schemeClr val="bg2"/>
                  </a:solidFill>
                  <a:latin typeface="Aptos" panose="020B0004020202020204" pitchFamily="34" charset="0"/>
                </a:rPr>
                <a:t>A human and robot’s models are aligned so a desired goal can be better achieved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FD939-4000-CC4C-88A7-D1951B43D37D}"/>
                </a:ext>
              </a:extLst>
            </p:cNvPr>
            <p:cNvSpPr/>
            <p:nvPr/>
          </p:nvSpPr>
          <p:spPr>
            <a:xfrm>
              <a:off x="6939236" y="2653888"/>
              <a:ext cx="3291840" cy="27400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51842AE3-31A5-4AEB-B4A6-3525AD091FB2}"/>
                </a:ext>
              </a:extLst>
            </p:cNvPr>
            <p:cNvSpPr txBox="1">
              <a:spLocks/>
            </p:cNvSpPr>
            <p:nvPr/>
          </p:nvSpPr>
          <p:spPr>
            <a:xfrm>
              <a:off x="6939235" y="3401797"/>
              <a:ext cx="3359633" cy="532710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ENVIRONMENT DESIGN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871E1F09-AB86-94AB-90AF-6B815FC9A6BD}"/>
                </a:ext>
              </a:extLst>
            </p:cNvPr>
            <p:cNvSpPr txBox="1">
              <a:spLocks/>
            </p:cNvSpPr>
            <p:nvPr/>
          </p:nvSpPr>
          <p:spPr>
            <a:xfrm>
              <a:off x="7044076" y="3856181"/>
              <a:ext cx="3149950" cy="1162691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i="1" dirty="0">
                  <a:solidFill>
                    <a:schemeClr val="bg2"/>
                  </a:solidFill>
                  <a:latin typeface="Aptos" panose="020B0004020202020204" pitchFamily="34" charset="0"/>
                </a:rPr>
                <a:t>A robot’s environment is shaped to help it maximize </a:t>
              </a:r>
              <a:br>
                <a:rPr lang="en-US" i="1" dirty="0">
                  <a:solidFill>
                    <a:schemeClr val="bg2"/>
                  </a:solidFill>
                  <a:latin typeface="Aptos" panose="020B0004020202020204" pitchFamily="34" charset="0"/>
                </a:rPr>
              </a:br>
              <a:r>
                <a:rPr lang="en-US" i="1" dirty="0">
                  <a:solidFill>
                    <a:schemeClr val="bg2"/>
                  </a:solidFill>
                  <a:latin typeface="Aptos" panose="020B0004020202020204" pitchFamily="34" charset="0"/>
                </a:rPr>
                <a:t>or minimize some objective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22DE65-A0B4-1E4D-908A-293D4367BCA5}"/>
                </a:ext>
              </a:extLst>
            </p:cNvPr>
            <p:cNvSpPr/>
            <p:nvPr/>
          </p:nvSpPr>
          <p:spPr>
            <a:xfrm>
              <a:off x="10356576" y="2653888"/>
              <a:ext cx="3291840" cy="27400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1A14CCEB-CB19-9AF9-E641-4449B019DDA4}"/>
                </a:ext>
              </a:extLst>
            </p:cNvPr>
            <p:cNvSpPr txBox="1">
              <a:spLocks/>
            </p:cNvSpPr>
            <p:nvPr/>
          </p:nvSpPr>
          <p:spPr>
            <a:xfrm>
              <a:off x="10356575" y="3401797"/>
              <a:ext cx="3359633" cy="532710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AI SAFETY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914F652B-AA9D-B63C-8EA8-0C72EB6D76D6}"/>
                </a:ext>
              </a:extLst>
            </p:cNvPr>
            <p:cNvSpPr txBox="1">
              <a:spLocks/>
            </p:cNvSpPr>
            <p:nvPr/>
          </p:nvSpPr>
          <p:spPr>
            <a:xfrm>
              <a:off x="10461416" y="3835633"/>
              <a:ext cx="3149950" cy="1162691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i="1" dirty="0">
                  <a:solidFill>
                    <a:schemeClr val="bg2"/>
                  </a:solidFill>
                  <a:latin typeface="Aptos" panose="020B0004020202020204" pitchFamily="34" charset="0"/>
                </a:rPr>
                <a:t>A robot is prevented from performing actions leading to a side-effect producing state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8D05186-94DF-5B31-E02C-11A6ABBDA658}"/>
                </a:ext>
              </a:extLst>
            </p:cNvPr>
            <p:cNvSpPr/>
            <p:nvPr/>
          </p:nvSpPr>
          <p:spPr>
            <a:xfrm>
              <a:off x="1548331" y="2941675"/>
              <a:ext cx="421241" cy="42124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D1C29472-0C78-BE82-61A9-6192CAE98890}"/>
                </a:ext>
              </a:extLst>
            </p:cNvPr>
            <p:cNvSpPr txBox="1">
              <a:spLocks/>
            </p:cNvSpPr>
            <p:nvPr/>
          </p:nvSpPr>
          <p:spPr>
            <a:xfrm>
              <a:off x="1540805" y="2880469"/>
              <a:ext cx="440419" cy="532710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1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B5DB81-75AA-4683-B5FC-C373BA441E66}"/>
                </a:ext>
              </a:extLst>
            </p:cNvPr>
            <p:cNvSpPr/>
            <p:nvPr/>
          </p:nvSpPr>
          <p:spPr>
            <a:xfrm>
              <a:off x="4961432" y="2941674"/>
              <a:ext cx="421241" cy="42124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99187A-EEE7-A857-E3C0-2D8DE626745B}"/>
                </a:ext>
              </a:extLst>
            </p:cNvPr>
            <p:cNvSpPr/>
            <p:nvPr/>
          </p:nvSpPr>
          <p:spPr>
            <a:xfrm>
              <a:off x="8408430" y="2941673"/>
              <a:ext cx="421241" cy="42124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E072B9-67D1-3394-E057-3D135A31D5F7}"/>
                </a:ext>
              </a:extLst>
            </p:cNvPr>
            <p:cNvSpPr/>
            <p:nvPr/>
          </p:nvSpPr>
          <p:spPr>
            <a:xfrm>
              <a:off x="11758849" y="2941672"/>
              <a:ext cx="421241" cy="42124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81458FAE-AAAF-BA6E-D75A-6357F860D725}"/>
                </a:ext>
              </a:extLst>
            </p:cNvPr>
            <p:cNvSpPr txBox="1">
              <a:spLocks/>
            </p:cNvSpPr>
            <p:nvPr/>
          </p:nvSpPr>
          <p:spPr>
            <a:xfrm>
              <a:off x="4951842" y="2869087"/>
              <a:ext cx="440419" cy="532710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4924B34-C358-4CAA-58CB-DBB8A9F5956B}"/>
                </a:ext>
              </a:extLst>
            </p:cNvPr>
            <p:cNvSpPr txBox="1">
              <a:spLocks/>
            </p:cNvSpPr>
            <p:nvPr/>
          </p:nvSpPr>
          <p:spPr>
            <a:xfrm>
              <a:off x="8399526" y="2879361"/>
              <a:ext cx="440419" cy="532710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79E2EBE8-805B-7B87-64C3-21A8D2D8C4F0}"/>
                </a:ext>
              </a:extLst>
            </p:cNvPr>
            <p:cNvSpPr txBox="1">
              <a:spLocks/>
            </p:cNvSpPr>
            <p:nvPr/>
          </p:nvSpPr>
          <p:spPr>
            <a:xfrm>
              <a:off x="11758848" y="2876840"/>
              <a:ext cx="440419" cy="532710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1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02157-D61B-14DA-BF6A-26A7E43A0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95F8-B095-52F9-AD63-54F2C5B6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70" y="466840"/>
            <a:ext cx="12019814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HRGAD Algorithm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995995-B834-BD7E-C72F-E260F7957135}"/>
              </a:ext>
            </a:extLst>
          </p:cNvPr>
          <p:cNvGrpSpPr/>
          <p:nvPr/>
        </p:nvGrpSpPr>
        <p:grpSpPr>
          <a:xfrm>
            <a:off x="2292831" y="1482503"/>
            <a:ext cx="8932920" cy="5630330"/>
            <a:chOff x="2292831" y="1482503"/>
            <a:chExt cx="8932920" cy="56303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9E7D28-B274-7640-0CB7-6734D3F06F57}"/>
                </a:ext>
              </a:extLst>
            </p:cNvPr>
            <p:cNvGrpSpPr/>
            <p:nvPr/>
          </p:nvGrpSpPr>
          <p:grpSpPr>
            <a:xfrm>
              <a:off x="2429802" y="1482503"/>
              <a:ext cx="8795949" cy="2700189"/>
              <a:chOff x="2429802" y="1482503"/>
              <a:chExt cx="8795949" cy="2700189"/>
            </a:xfrm>
          </p:grpSpPr>
          <p:pic>
            <p:nvPicPr>
              <p:cNvPr id="5" name="Picture 4" descr="A screenshot of a math problem&#10;&#10;AI-generated content may be incorrect.">
                <a:extLst>
                  <a:ext uri="{FF2B5EF4-FFF2-40B4-BE49-F238E27FC236}">
                    <a16:creationId xmlns:a16="http://schemas.microsoft.com/office/drawing/2014/main" id="{43885AD0-5A07-4506-E44A-E08CC1639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b="54807"/>
              <a:stretch/>
            </p:blipFill>
            <p:spPr>
              <a:xfrm>
                <a:off x="2429802" y="1482503"/>
                <a:ext cx="8795949" cy="2671762"/>
              </a:xfrm>
              <a:prstGeom prst="rect">
                <a:avLst/>
              </a:prstGeom>
            </p:spPr>
          </p:pic>
          <p:pic>
            <p:nvPicPr>
              <p:cNvPr id="7" name="Picture 6" descr="A black text on a white background&#10;&#10;AI-generated content may be incorrect.">
                <a:extLst>
                  <a:ext uri="{FF2B5EF4-FFF2-40B4-BE49-F238E27FC236}">
                    <a16:creationId xmlns:a16="http://schemas.microsoft.com/office/drawing/2014/main" id="{02475E17-CD3A-E5A3-CC9A-1D9431460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758" t="5223" b="-1"/>
              <a:stretch/>
            </p:blipFill>
            <p:spPr>
              <a:xfrm>
                <a:off x="7382656" y="3886200"/>
                <a:ext cx="1535099" cy="296492"/>
              </a:xfrm>
              <a:prstGeom prst="rect">
                <a:avLst/>
              </a:prstGeom>
            </p:spPr>
          </p:pic>
        </p:grpSp>
        <p:pic>
          <p:nvPicPr>
            <p:cNvPr id="9" name="Picture 8" descr="A white paper with black text&#10;&#10;AI-generated content may be incorrect.">
              <a:extLst>
                <a:ext uri="{FF2B5EF4-FFF2-40B4-BE49-F238E27FC236}">
                  <a16:creationId xmlns:a16="http://schemas.microsoft.com/office/drawing/2014/main" id="{65F87AB7-7BCD-FBE9-BDA4-5FD8064DA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91"/>
            <a:stretch/>
          </p:blipFill>
          <p:spPr>
            <a:xfrm>
              <a:off x="2292831" y="4145217"/>
              <a:ext cx="8835483" cy="2967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6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95667-430D-6FB4-0226-0B92D6FE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CEA-4E9C-D87D-F779-3CAC3659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08" y="936020"/>
            <a:ext cx="7073266" cy="1846659"/>
          </a:xfrm>
        </p:spPr>
        <p:txBody>
          <a:bodyPr/>
          <a:lstStyle/>
          <a:p>
            <a:r>
              <a:rPr lang="en-US" dirty="0"/>
              <a:t>Effect of Problem Size on Time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9899F-815A-3BD0-5D76-72121A5586DE}"/>
              </a:ext>
            </a:extLst>
          </p:cNvPr>
          <p:cNvSpPr txBox="1"/>
          <p:nvPr/>
        </p:nvSpPr>
        <p:spPr>
          <a:xfrm>
            <a:off x="477908" y="3136640"/>
            <a:ext cx="7197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Performed a reachability analysis to see size of problems in evaluation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Focused on # of grounded predicates:</a:t>
            </a:r>
            <a:br>
              <a:rPr lang="en-US" dirty="0"/>
            </a:br>
            <a:endParaRPr lang="en-US" dirty="0"/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dirty="0"/>
              <a:t>Planner considered operates over these</a:t>
            </a:r>
            <a:br>
              <a:rPr lang="en-US" dirty="0"/>
            </a:br>
            <a:endParaRPr lang="en-US" dirty="0"/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dirty="0"/>
              <a:t>Such a count reveals the direct size of the state space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A table of numbers with text&#10;&#10;Description automatically generated with medium confidence">
            <a:extLst>
              <a:ext uri="{FF2B5EF4-FFF2-40B4-BE49-F238E27FC236}">
                <a16:creationId xmlns:a16="http://schemas.microsoft.com/office/drawing/2014/main" id="{41210CA3-C1B9-ABD6-95F8-72933516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525" y="125122"/>
            <a:ext cx="4287734" cy="7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995E3-7B83-BC52-8D10-B92B7F75D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B799-CE7B-9087-40B8-7EF432A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08" y="936020"/>
            <a:ext cx="12923460" cy="912445"/>
          </a:xfrm>
        </p:spPr>
        <p:txBody>
          <a:bodyPr/>
          <a:lstStyle/>
          <a:p>
            <a:r>
              <a:rPr lang="en-US" dirty="0"/>
              <a:t>Effect of Problem Size on Time </a:t>
            </a:r>
          </a:p>
        </p:txBody>
      </p:sp>
      <p:pic>
        <p:nvPicPr>
          <p:cNvPr id="6" name="Picture 5" descr="A graph with blue dots&#10;&#10;Description automatically generated">
            <a:extLst>
              <a:ext uri="{FF2B5EF4-FFF2-40B4-BE49-F238E27FC236}">
                <a16:creationId xmlns:a16="http://schemas.microsoft.com/office/drawing/2014/main" id="{8D47E1FC-72E5-86F6-7705-E64F1AAF2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8" y="2213282"/>
            <a:ext cx="6172200" cy="3975100"/>
          </a:xfrm>
          <a:prstGeom prst="rect">
            <a:avLst/>
          </a:prstGeom>
        </p:spPr>
      </p:pic>
      <p:pic>
        <p:nvPicPr>
          <p:cNvPr id="9" name="Picture 8" descr="A graph with red green and yellow dots&#10;&#10;Description automatically generated">
            <a:extLst>
              <a:ext uri="{FF2B5EF4-FFF2-40B4-BE49-F238E27FC236}">
                <a16:creationId xmlns:a16="http://schemas.microsoft.com/office/drawing/2014/main" id="{0C3D1C39-38CE-E314-B858-00394BE24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38" y="2200582"/>
            <a:ext cx="6461730" cy="40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5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EB520-EB87-D4B1-2C2E-8E2245302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15C6-2777-5338-A65E-0520A98D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08" y="936020"/>
            <a:ext cx="12923460" cy="912445"/>
          </a:xfrm>
        </p:spPr>
        <p:txBody>
          <a:bodyPr/>
          <a:lstStyle/>
          <a:p>
            <a:r>
              <a:rPr lang="en-US" dirty="0"/>
              <a:t>Effect of Problem Size on Time </a:t>
            </a:r>
          </a:p>
        </p:txBody>
      </p:sp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B85F05CB-ABFC-1A0F-8B06-E6B992602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39" y="2241755"/>
            <a:ext cx="6527800" cy="4114800"/>
          </a:xfrm>
          <a:prstGeom prst="rect">
            <a:avLst/>
          </a:prstGeom>
        </p:spPr>
      </p:pic>
      <p:pic>
        <p:nvPicPr>
          <p:cNvPr id="7" name="Picture 6" descr="A graph with a number of times&#10;&#10;Description automatically generated">
            <a:extLst>
              <a:ext uri="{FF2B5EF4-FFF2-40B4-BE49-F238E27FC236}">
                <a16:creationId xmlns:a16="http://schemas.microsoft.com/office/drawing/2014/main" id="{3510636C-2601-761E-A7E3-0ACFABCF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539" y="2254455"/>
            <a:ext cx="65405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CE0B9-1188-6370-7E9A-8FE59454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42DE-91F2-A521-D569-EC4E6DCD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08" y="936020"/>
            <a:ext cx="12923460" cy="912445"/>
          </a:xfrm>
        </p:spPr>
        <p:txBody>
          <a:bodyPr/>
          <a:lstStyle/>
          <a:p>
            <a:r>
              <a:rPr lang="en-US" dirty="0"/>
              <a:t>Effect of Problem Size on Time </a:t>
            </a:r>
          </a:p>
        </p:txBody>
      </p:sp>
      <p:pic>
        <p:nvPicPr>
          <p:cNvPr id="5" name="Picture 4" descr="A graph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02B8300E-3F68-2DAF-E047-E1026EF91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38" y="2163097"/>
            <a:ext cx="6388100" cy="4114800"/>
          </a:xfrm>
          <a:prstGeom prst="rect">
            <a:avLst/>
          </a:prstGeom>
        </p:spPr>
      </p:pic>
      <p:pic>
        <p:nvPicPr>
          <p:cNvPr id="8" name="Picture 7" descr="A graph with a number of text&#10;&#10;Description automatically generated with medium confidence">
            <a:extLst>
              <a:ext uri="{FF2B5EF4-FFF2-40B4-BE49-F238E27FC236}">
                <a16:creationId xmlns:a16="http://schemas.microsoft.com/office/drawing/2014/main" id="{6FB37300-5AF9-9258-022F-DEF3608E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582" y="2163097"/>
            <a:ext cx="64897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6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D17B-DFB5-8683-0E9E-694E3FFED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723F-404C-35B1-D637-616EDED0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5" y="74263"/>
            <a:ext cx="13117422" cy="1846659"/>
          </a:xfrm>
        </p:spPr>
        <p:txBody>
          <a:bodyPr/>
          <a:lstStyle/>
          <a:p>
            <a:r>
              <a:rPr lang="en-US" dirty="0"/>
              <a:t>Effect of Design Size on Best GSD Found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A4A3F-4F9D-B3F3-B7C7-85F24A98819F}"/>
              </a:ext>
            </a:extLst>
          </p:cNvPr>
          <p:cNvSpPr txBox="1"/>
          <p:nvPr/>
        </p:nvSpPr>
        <p:spPr>
          <a:xfrm>
            <a:off x="628071" y="2065826"/>
            <a:ext cx="124586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Explored how best-case Max/Min GD evolved with larger budgets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Created problems which allowed the addition/removal of initial state </a:t>
            </a:r>
            <a:r>
              <a:rPr lang="en-US" dirty="0" err="1"/>
              <a:t>fluents</a:t>
            </a:r>
            <a:r>
              <a:rPr lang="en-US" dirty="0"/>
              <a:t> &amp; checked if solvable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Tested Elevator Domain</a:t>
            </a:r>
            <a:br>
              <a:rPr lang="en-US" dirty="0"/>
            </a:br>
            <a:endParaRPr lang="en-US" dirty="0"/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dirty="0"/>
              <a:t>3 copies per instance</a:t>
            </a:r>
            <a:br>
              <a:rPr lang="en-US" dirty="0"/>
            </a:br>
            <a:endParaRPr lang="en-US" dirty="0"/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dirty="0"/>
              <a:t>Slowly increased domain modifications from 1 to 5</a:t>
            </a:r>
            <a:br>
              <a:rPr lang="en-US" dirty="0"/>
            </a:br>
            <a:endParaRPr lang="en-US" dirty="0"/>
          </a:p>
          <a:p>
            <a:pPr marL="852192" lvl="1" indent="-342900">
              <a:buFont typeface="Arial" panose="020B0604020202020204" pitchFamily="34" charset="0"/>
              <a:buChar char="•"/>
            </a:pPr>
            <a:r>
              <a:rPr lang="en-US" dirty="0"/>
              <a:t>Noted best average min/max divergence found within that budget </a:t>
            </a:r>
          </a:p>
          <a:p>
            <a:pPr marL="852192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Increasing the budget resulted in lower max/min divergence; able to achieve zero in one problem instance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DC882-0B91-B29F-FB4C-E1F1A28E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4F3C-6969-D9D5-9872-9D62981C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Classical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E1443-3834-746F-2BDD-2AED12645BD0}"/>
              </a:ext>
            </a:extLst>
          </p:cNvPr>
          <p:cNvSpPr txBox="1">
            <a:spLocks/>
          </p:cNvSpPr>
          <p:nvPr/>
        </p:nvSpPr>
        <p:spPr>
          <a:xfrm>
            <a:off x="628075" y="1648546"/>
            <a:ext cx="13024425" cy="550234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Aptos" panose="020B0004020202020204" pitchFamily="34" charset="0"/>
            </a:endParaRPr>
          </a:p>
          <a:p>
            <a:pPr marL="54465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Domain:</a:t>
            </a:r>
            <a:r>
              <a:rPr lang="en-US" sz="2400" dirty="0">
                <a:latin typeface="Aptos" panose="020B0004020202020204" pitchFamily="34" charset="0"/>
              </a:rPr>
              <a:t> The environment the robot is operating in, shown by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  </a:t>
            </a:r>
          </a:p>
          <a:p>
            <a:pPr marL="699614" lvl="1" indent="0">
              <a:buNone/>
            </a:pP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marL="1399233" lvl="2" indent="0">
              <a:buFont typeface="Arial"/>
              <a:buNone/>
            </a:pPr>
            <a:r>
              <a:rPr lang="en-US" sz="2400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BF42F-2E6D-8B0C-C6D7-6926257E5DF9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7" name="Picture 6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9EF93611-A4D3-A9E4-C1B0-C58533E2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410" y="2253010"/>
            <a:ext cx="1826870" cy="5669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A9E9B7-E000-6E17-9966-AF22AE39BF79}"/>
              </a:ext>
            </a:extLst>
          </p:cNvPr>
          <p:cNvSpPr txBox="1">
            <a:spLocks/>
          </p:cNvSpPr>
          <p:nvPr/>
        </p:nvSpPr>
        <p:spPr>
          <a:xfrm>
            <a:off x="4214719" y="6163130"/>
            <a:ext cx="5117691" cy="45294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 err="1"/>
              <a:t>Blocksworld</a:t>
            </a:r>
            <a:r>
              <a:rPr lang="en-US" sz="1600" i="1" dirty="0"/>
              <a:t> IPC Domain - Stack Action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39842D-54F5-3949-24AA-6331D607BD4F}"/>
              </a:ext>
            </a:extLst>
          </p:cNvPr>
          <p:cNvGrpSpPr/>
          <p:nvPr/>
        </p:nvGrpSpPr>
        <p:grpSpPr>
          <a:xfrm>
            <a:off x="3386531" y="3252042"/>
            <a:ext cx="6774068" cy="2832432"/>
            <a:chOff x="7180786" y="2881667"/>
            <a:chExt cx="5786370" cy="2419447"/>
          </a:xfrm>
        </p:grpSpPr>
        <p:pic>
          <p:nvPicPr>
            <p:cNvPr id="10" name="Picture 9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55B7F00C-E9A3-8BC8-9119-C37A340E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786" y="2881667"/>
              <a:ext cx="5786370" cy="2419447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AFC743-97BB-48A2-1CD5-B8837CD07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9547" y="4902201"/>
              <a:ext cx="150191" cy="2327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E3D877-55F8-4C65-0479-88269BD2F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4322" y="4904300"/>
              <a:ext cx="150191" cy="23279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9293F94-57EA-50F4-8E0F-3E6A6A3D09E6}"/>
              </a:ext>
            </a:extLst>
          </p:cNvPr>
          <p:cNvSpPr/>
          <p:nvPr/>
        </p:nvSpPr>
        <p:spPr>
          <a:xfrm>
            <a:off x="3650976" y="5258999"/>
            <a:ext cx="1940824" cy="327991"/>
          </a:xfrm>
          <a:prstGeom prst="rect">
            <a:avLst/>
          </a:prstGeom>
          <a:solidFill>
            <a:srgbClr val="FFC000">
              <a:alpha val="249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76B4D-A16B-5A1F-03CB-335E79B5EE07}"/>
              </a:ext>
            </a:extLst>
          </p:cNvPr>
          <p:cNvSpPr/>
          <p:nvPr/>
        </p:nvSpPr>
        <p:spPr>
          <a:xfrm>
            <a:off x="3650975" y="5589739"/>
            <a:ext cx="1940824" cy="327991"/>
          </a:xfrm>
          <a:prstGeom prst="rect">
            <a:avLst/>
          </a:prstGeom>
          <a:solidFill>
            <a:srgbClr val="FFC000">
              <a:alpha val="249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067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AE818-9508-A254-0B81-2BAA7F0C7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97C8-D0CB-3FCE-61F5-CB0C0828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5" y="74263"/>
            <a:ext cx="13117422" cy="1846659"/>
          </a:xfrm>
        </p:spPr>
        <p:txBody>
          <a:bodyPr/>
          <a:lstStyle/>
          <a:p>
            <a:r>
              <a:rPr lang="en-US" dirty="0"/>
              <a:t>Effect of Design Size on Best GSD Found</a:t>
            </a:r>
          </a:p>
        </p:txBody>
      </p:sp>
      <p:pic>
        <p:nvPicPr>
          <p:cNvPr id="8" name="Picture 7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4A7DC88D-C93C-F74D-7092-5F005E6B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95666"/>
            <a:ext cx="6464300" cy="4305300"/>
          </a:xfrm>
          <a:prstGeom prst="rect">
            <a:avLst/>
          </a:prstGeom>
        </p:spPr>
      </p:pic>
      <p:pic>
        <p:nvPicPr>
          <p:cNvPr id="10" name="Picture 9" descr="A graph with colored lines&#10;&#10;Description automatically generated">
            <a:extLst>
              <a:ext uri="{FF2B5EF4-FFF2-40B4-BE49-F238E27FC236}">
                <a16:creationId xmlns:a16="http://schemas.microsoft.com/office/drawing/2014/main" id="{68A9341E-1AC3-AB61-100E-7EB5525DB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971" y="2248106"/>
            <a:ext cx="71247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28CE-02A3-5126-6A5D-C3ED9780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5C623-5E6E-5704-E50C-04AFAC91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Classical Planning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7332C-9DC1-6E46-06FD-2AD2CEFD6511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B5A0D-A960-B4CB-1027-3F7A86BB98B1}"/>
              </a:ext>
            </a:extLst>
          </p:cNvPr>
          <p:cNvSpPr txBox="1">
            <a:spLocks/>
          </p:cNvSpPr>
          <p:nvPr/>
        </p:nvSpPr>
        <p:spPr>
          <a:xfrm>
            <a:off x="628072" y="1557362"/>
            <a:ext cx="11475435" cy="550234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Aptos" panose="020B0004020202020204" pitchFamily="34" charset="0"/>
            </a:endParaRPr>
          </a:p>
          <a:p>
            <a:pPr marL="544651" indent="-457200">
              <a:buFont typeface="+mj-lt"/>
              <a:buAutoNum type="arabicPeriod" startAt="2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Initial State:</a:t>
            </a:r>
            <a:r>
              <a:rPr lang="en-US" sz="2400" dirty="0">
                <a:latin typeface="Aptos" panose="020B0004020202020204" pitchFamily="34" charset="0"/>
              </a:rPr>
              <a:t> Initial configuration of the world, shown by 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marL="544651" indent="-457200">
              <a:buFont typeface="+mj-lt"/>
              <a:buAutoNum type="arabicPeriod" startAt="2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Goal:</a:t>
            </a:r>
            <a:r>
              <a:rPr lang="en-US" sz="2400" dirty="0">
                <a:latin typeface="Aptos" panose="020B0004020202020204" pitchFamily="34" charset="0"/>
              </a:rPr>
              <a:t> The objective to be achieved, shown by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Accomplished by executing a </a:t>
            </a: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</a:rPr>
              <a:t>plan:</a:t>
            </a: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A </a:t>
            </a: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</a:rPr>
              <a:t>transition function </a:t>
            </a:r>
            <a:r>
              <a:rPr lang="en-US" sz="2200" dirty="0">
                <a:latin typeface="Aptos" panose="020B0004020202020204" pitchFamily="34" charset="0"/>
              </a:rPr>
              <a:t>is used to progress from one action to the next:</a:t>
            </a: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Each action in this plan has a </a:t>
            </a: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</a:rPr>
              <a:t>cost</a:t>
            </a:r>
            <a:r>
              <a:rPr lang="en-US" sz="2200" dirty="0">
                <a:latin typeface="Aptos" panose="020B0004020202020204" pitchFamily="34" charset="0"/>
              </a:rPr>
              <a:t>; summing these reveals the </a:t>
            </a: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</a:rPr>
              <a:t>cost of the plan</a:t>
            </a:r>
            <a:r>
              <a:rPr lang="en-US" sz="2200" dirty="0">
                <a:latin typeface="Aptos" panose="020B0004020202020204" pitchFamily="34" charset="0"/>
              </a:rPr>
              <a:t>: 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7" name="Picture 6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EEB129CF-6F1E-EBCD-8C5C-F275D0C8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683" y="2197634"/>
            <a:ext cx="311011" cy="379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4A266-E6EB-C7BE-9A43-75596FEB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49" y="3175337"/>
            <a:ext cx="1188027" cy="533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67EA48-2C73-8639-DBE7-A730C9922862}"/>
              </a:ext>
            </a:extLst>
          </p:cNvPr>
          <p:cNvGrpSpPr/>
          <p:nvPr/>
        </p:nvGrpSpPr>
        <p:grpSpPr>
          <a:xfrm>
            <a:off x="10144016" y="4938848"/>
            <a:ext cx="2764460" cy="535674"/>
            <a:chOff x="7546464" y="4222475"/>
            <a:chExt cx="2764460" cy="535674"/>
          </a:xfrm>
        </p:grpSpPr>
        <p:pic>
          <p:nvPicPr>
            <p:cNvPr id="10" name="Picture 9" descr="A black and white image of symbols&#10;&#10;Description automatically generated">
              <a:extLst>
                <a:ext uri="{FF2B5EF4-FFF2-40B4-BE49-F238E27FC236}">
                  <a16:creationId xmlns:a16="http://schemas.microsoft.com/office/drawing/2014/main" id="{4E60E9E5-9B4C-8955-3401-D20AF8EBE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6464" y="4222475"/>
              <a:ext cx="2764460" cy="53567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B8BAFE-7BC6-F3FE-81DD-2C9F67CFB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9915" y="4348065"/>
              <a:ext cx="285667" cy="32440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8CAB61-FA31-AA54-691B-E25EE118CE62}"/>
              </a:ext>
            </a:extLst>
          </p:cNvPr>
          <p:cNvGrpSpPr/>
          <p:nvPr/>
        </p:nvGrpSpPr>
        <p:grpSpPr>
          <a:xfrm>
            <a:off x="6135551" y="4118792"/>
            <a:ext cx="1029255" cy="500081"/>
            <a:chOff x="5986261" y="4118792"/>
            <a:chExt cx="1029255" cy="500081"/>
          </a:xfrm>
        </p:grpSpPr>
        <p:pic>
          <p:nvPicPr>
            <p:cNvPr id="14" name="Picture 13" descr="A black symbol with a white background&#10;&#10;Description automatically generated">
              <a:extLst>
                <a:ext uri="{FF2B5EF4-FFF2-40B4-BE49-F238E27FC236}">
                  <a16:creationId xmlns:a16="http://schemas.microsoft.com/office/drawing/2014/main" id="{CA43FC80-FFCB-A52A-133A-28C613701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6261" y="4123573"/>
              <a:ext cx="469900" cy="495300"/>
            </a:xfrm>
            <a:prstGeom prst="rect">
              <a:avLst/>
            </a:prstGeom>
          </p:spPr>
        </p:pic>
        <p:pic>
          <p:nvPicPr>
            <p:cNvPr id="15" name="Picture 14" descr="A symbol of a pi&#10;&#10;Description automatically generated">
              <a:extLst>
                <a:ext uri="{FF2B5EF4-FFF2-40B4-BE49-F238E27FC236}">
                  <a16:creationId xmlns:a16="http://schemas.microsoft.com/office/drawing/2014/main" id="{999D8C91-E526-4A7C-3F95-46A91FE6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20216" y="4118792"/>
              <a:ext cx="495300" cy="4953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FAB49C-FD01-3B82-80A0-BCDE7B07C6E6}"/>
                </a:ext>
              </a:extLst>
            </p:cNvPr>
            <p:cNvSpPr txBox="1"/>
            <p:nvPr/>
          </p:nvSpPr>
          <p:spPr>
            <a:xfrm>
              <a:off x="6291774" y="4213982"/>
              <a:ext cx="3287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,</a:t>
              </a:r>
            </a:p>
          </p:txBody>
        </p:sp>
      </p:grp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DB7B81B7-A793-529C-BA3C-B4656CF33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816" y="6437701"/>
            <a:ext cx="2983945" cy="6571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E7F710-1870-E498-0CE4-5664CD1366F4}"/>
              </a:ext>
            </a:extLst>
          </p:cNvPr>
          <p:cNvSpPr txBox="1"/>
          <p:nvPr/>
        </p:nvSpPr>
        <p:spPr>
          <a:xfrm>
            <a:off x="7194549" y="4183205"/>
            <a:ext cx="18742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ptos" panose="020B0004020202020204" pitchFamily="34" charset="0"/>
              </a:rPr>
              <a:t>(set of plans:  </a:t>
            </a:r>
          </a:p>
        </p:txBody>
      </p:sp>
      <p:pic>
        <p:nvPicPr>
          <p:cNvPr id="21" name="Picture 20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8B2BBEA4-4FC4-D7EE-8FB7-9AFBE9DF58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694" y="4189859"/>
            <a:ext cx="578940" cy="4652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B37500-941C-BB10-183E-30415262F272}"/>
              </a:ext>
            </a:extLst>
          </p:cNvPr>
          <p:cNvSpPr txBox="1"/>
          <p:nvPr/>
        </p:nvSpPr>
        <p:spPr>
          <a:xfrm>
            <a:off x="9419638" y="4289746"/>
            <a:ext cx="32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,</a:t>
            </a:r>
          </a:p>
        </p:txBody>
      </p:sp>
      <p:pic>
        <p:nvPicPr>
          <p:cNvPr id="23" name="Picture 22" descr="A black and white symbol&#10;&#10;Description automatically generated">
            <a:extLst>
              <a:ext uri="{FF2B5EF4-FFF2-40B4-BE49-F238E27FC236}">
                <a16:creationId xmlns:a16="http://schemas.microsoft.com/office/drawing/2014/main" id="{82EA5030-10B1-3DD4-072C-C8678D8B5A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4479" y="4189859"/>
            <a:ext cx="616922" cy="4652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EB4A0B-4BD8-4B98-2407-EBBEB83E45F4}"/>
              </a:ext>
            </a:extLst>
          </p:cNvPr>
          <p:cNvSpPr txBox="1"/>
          <p:nvPr/>
        </p:nvSpPr>
        <p:spPr>
          <a:xfrm>
            <a:off x="10106692" y="4166302"/>
            <a:ext cx="3834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ptos" panose="020B0004020202020204" pitchFamily="34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97213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AA271-B832-9A5E-DA06-C4BE2B84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2C6F-062F-9055-76E3-B630A7E4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Planning Domain Definition Language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4079AB-90A9-1823-2655-AF3C4AD64038}"/>
              </a:ext>
            </a:extLst>
          </p:cNvPr>
          <p:cNvSpPr txBox="1">
            <a:spLocks/>
          </p:cNvSpPr>
          <p:nvPr/>
        </p:nvSpPr>
        <p:spPr>
          <a:xfrm>
            <a:off x="7515125" y="5357862"/>
            <a:ext cx="5117691" cy="45294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 err="1"/>
              <a:t>Blocksworld</a:t>
            </a:r>
            <a:r>
              <a:rPr lang="en-US" sz="1600" i="1" dirty="0"/>
              <a:t> IPC Domain - Stack 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16531-C513-4279-FFFF-374C6718EE06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9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49FE56-CD5B-885E-D475-5DA17E106EA2}"/>
              </a:ext>
            </a:extLst>
          </p:cNvPr>
          <p:cNvGrpSpPr/>
          <p:nvPr/>
        </p:nvGrpSpPr>
        <p:grpSpPr>
          <a:xfrm>
            <a:off x="7180786" y="2881667"/>
            <a:ext cx="5786370" cy="2419447"/>
            <a:chOff x="7180786" y="2881667"/>
            <a:chExt cx="5786370" cy="2419447"/>
          </a:xfrm>
        </p:grpSpPr>
        <p:pic>
          <p:nvPicPr>
            <p:cNvPr id="3" name="Picture 2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5B256DB3-62A7-EBDC-D8A2-31BBEC5D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0786" y="2881667"/>
              <a:ext cx="5786370" cy="2419447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16EB61-CC81-1D2F-277C-10FFD287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9547" y="4902201"/>
              <a:ext cx="150191" cy="23279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DC9175-916C-25A4-B5E9-590C8CEE3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4322" y="4904300"/>
              <a:ext cx="150191" cy="23279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ECFA42-FDEA-5CBA-DBB9-0D0E1A335A13}"/>
              </a:ext>
            </a:extLst>
          </p:cNvPr>
          <p:cNvGrpSpPr/>
          <p:nvPr/>
        </p:nvGrpSpPr>
        <p:grpSpPr>
          <a:xfrm>
            <a:off x="628076" y="2351696"/>
            <a:ext cx="5674401" cy="4305987"/>
            <a:chOff x="628076" y="2351696"/>
            <a:chExt cx="5674401" cy="4305987"/>
          </a:xfrm>
        </p:grpSpPr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BA2DCC1E-58C3-390B-F4CA-0334C0459E8E}"/>
                </a:ext>
              </a:extLst>
            </p:cNvPr>
            <p:cNvSpPr txBox="1">
              <a:spLocks/>
            </p:cNvSpPr>
            <p:nvPr/>
          </p:nvSpPr>
          <p:spPr>
            <a:xfrm>
              <a:off x="628076" y="2351696"/>
              <a:ext cx="5674401" cy="4305987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ptos" panose="020B0004020202020204" pitchFamily="34" charset="0"/>
                </a:rPr>
                <a:t>PDDL is the standard language for representing classical planning problems using a:</a:t>
              </a:r>
              <a:br>
                <a:rPr lang="en-US" dirty="0">
                  <a:latin typeface="Aptos" panose="020B0004020202020204" pitchFamily="34" charset="0"/>
                </a:rPr>
              </a:br>
              <a:endParaRPr lang="en-US" dirty="0">
                <a:latin typeface="Aptos" panose="020B0004020202020204" pitchFamily="34" charset="0"/>
              </a:endParaRPr>
            </a:p>
            <a:p>
              <a:pPr lvl="1"/>
              <a:r>
                <a:rPr lang="en-US" b="1" dirty="0">
                  <a:solidFill>
                    <a:schemeClr val="tx2"/>
                  </a:solidFill>
                  <a:latin typeface="Aptos" panose="020B0004020202020204" pitchFamily="34" charset="0"/>
                </a:rPr>
                <a:t>Domain File: </a:t>
              </a:r>
              <a:r>
                <a:rPr lang="en-US" dirty="0">
                  <a:latin typeface="Aptos" panose="020B0004020202020204" pitchFamily="34" charset="0"/>
                </a:rPr>
                <a:t>describes setting robot is operating in with </a:t>
              </a:r>
              <a:r>
                <a:rPr lang="en-US" dirty="0" err="1">
                  <a:latin typeface="Aptos" panose="020B0004020202020204" pitchFamily="34" charset="0"/>
                </a:rPr>
                <a:t>fluents</a:t>
              </a:r>
              <a:r>
                <a:rPr lang="en-US" dirty="0">
                  <a:latin typeface="Aptos" panose="020B0004020202020204" pitchFamily="34" charset="0"/>
                </a:rPr>
                <a:t> &amp; actions</a:t>
              </a:r>
              <a:br>
                <a:rPr lang="en-US" dirty="0">
                  <a:latin typeface="Aptos" panose="020B0004020202020204" pitchFamily="34" charset="0"/>
                </a:rPr>
              </a:br>
              <a:endParaRPr lang="en-US" dirty="0">
                <a:latin typeface="Aptos" panose="020B0004020202020204" pitchFamily="34" charset="0"/>
              </a:endParaRPr>
            </a:p>
            <a:p>
              <a:pPr lvl="1"/>
              <a:r>
                <a:rPr lang="en-US" b="1" dirty="0">
                  <a:solidFill>
                    <a:schemeClr val="tx2"/>
                  </a:solidFill>
                  <a:latin typeface="Aptos" panose="020B0004020202020204" pitchFamily="34" charset="0"/>
                </a:rPr>
                <a:t>Problem File: </a:t>
              </a:r>
              <a:r>
                <a:rPr lang="en-US" dirty="0">
                  <a:latin typeface="Aptos" panose="020B0004020202020204" pitchFamily="34" charset="0"/>
                </a:rPr>
                <a:t>objects, initial state and a</a:t>
              </a:r>
              <a:br>
                <a:rPr lang="en-US" dirty="0">
                  <a:latin typeface="Aptos" panose="020B0004020202020204" pitchFamily="34" charset="0"/>
                </a:rPr>
              </a:br>
              <a:r>
                <a:rPr lang="en-US" dirty="0">
                  <a:latin typeface="Aptos" panose="020B0004020202020204" pitchFamily="34" charset="0"/>
                </a:rPr>
                <a:t>robot goal specification</a:t>
              </a:r>
            </a:p>
            <a:p>
              <a:pPr lvl="1"/>
              <a:endParaRPr lang="en-US" dirty="0">
                <a:latin typeface="Aptos" panose="020B0004020202020204" pitchFamily="34" charset="0"/>
              </a:endParaRPr>
            </a:p>
            <a:p>
              <a:r>
                <a:rPr lang="en-US" dirty="0">
                  <a:latin typeface="Aptos" panose="020B0004020202020204" pitchFamily="34" charset="0"/>
                </a:rPr>
                <a:t>We input these into a planner, a program which generates a sequence of actions to move a robot from an initial state to a goal state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AF408E-E51B-C596-5989-A276ED38A9E4}"/>
                </a:ext>
              </a:extLst>
            </p:cNvPr>
            <p:cNvSpPr/>
            <p:nvPr/>
          </p:nvSpPr>
          <p:spPr>
            <a:xfrm>
              <a:off x="1315616" y="3442996"/>
              <a:ext cx="4986861" cy="1692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2AFBBA-0CD2-0D22-93A1-87C2000E2C2F}"/>
              </a:ext>
            </a:extLst>
          </p:cNvPr>
          <p:cNvSpPr txBox="1">
            <a:spLocks/>
          </p:cNvSpPr>
          <p:nvPr/>
        </p:nvSpPr>
        <p:spPr>
          <a:xfrm>
            <a:off x="1009722" y="3476287"/>
            <a:ext cx="5674401" cy="1832592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Domain File: </a:t>
            </a:r>
            <a:r>
              <a:rPr lang="en-US" dirty="0">
                <a:latin typeface="Aptos" panose="020B0004020202020204" pitchFamily="34" charset="0"/>
              </a:rPr>
              <a:t>describes setting robot is operating in with </a:t>
            </a:r>
            <a:r>
              <a:rPr lang="en-US" dirty="0" err="1">
                <a:latin typeface="Aptos" panose="020B0004020202020204" pitchFamily="34" charset="0"/>
              </a:rPr>
              <a:t>fluents</a:t>
            </a:r>
            <a:r>
              <a:rPr lang="en-US" dirty="0">
                <a:latin typeface="Aptos" panose="020B0004020202020204" pitchFamily="34" charset="0"/>
              </a:rPr>
              <a:t> &amp; actions</a:t>
            </a:r>
            <a:br>
              <a:rPr lang="en-US" dirty="0">
                <a:latin typeface="Aptos" panose="020B0004020202020204" pitchFamily="34" charset="0"/>
              </a:rPr>
            </a:br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Problem File: </a:t>
            </a:r>
            <a:r>
              <a:rPr lang="en-US" dirty="0">
                <a:latin typeface="Aptos" panose="020B0004020202020204" pitchFamily="34" charset="0"/>
              </a:rPr>
              <a:t>objects, initial state and a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robot goal specification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456316-3E15-ED61-BCDA-949ABFC82739}"/>
              </a:ext>
            </a:extLst>
          </p:cNvPr>
          <p:cNvGrpSpPr/>
          <p:nvPr/>
        </p:nvGrpSpPr>
        <p:grpSpPr>
          <a:xfrm>
            <a:off x="1436912" y="3673475"/>
            <a:ext cx="687541" cy="978408"/>
            <a:chOff x="1436913" y="3673475"/>
            <a:chExt cx="623662" cy="9784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08BD32-C044-7470-5E6E-0DAB6DB5F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6914" y="3685592"/>
              <a:ext cx="623661" cy="0"/>
            </a:xfrm>
            <a:prstGeom prst="line">
              <a:avLst/>
            </a:prstGeom>
            <a:ln w="28575">
              <a:solidFill>
                <a:schemeClr val="tx2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3E7607-7492-C35D-14EF-7CD8A4BD4A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6913" y="4640424"/>
              <a:ext cx="623662" cy="0"/>
            </a:xfrm>
            <a:prstGeom prst="line">
              <a:avLst/>
            </a:prstGeom>
            <a:ln w="28575">
              <a:solidFill>
                <a:schemeClr val="tx2"/>
              </a:solidFill>
              <a:head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A660C5-7F64-4BB4-B99A-7142B8226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6913" y="3673475"/>
              <a:ext cx="0" cy="978408"/>
            </a:xfrm>
            <a:prstGeom prst="line">
              <a:avLst/>
            </a:prstGeom>
            <a:ln w="28575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588812-57DD-A2C7-DA32-846B08102B1B}"/>
              </a:ext>
            </a:extLst>
          </p:cNvPr>
          <p:cNvCxnSpPr>
            <a:cxnSpLocks/>
          </p:cNvCxnSpPr>
          <p:nvPr/>
        </p:nvCxnSpPr>
        <p:spPr>
          <a:xfrm flipH="1">
            <a:off x="1166947" y="4159530"/>
            <a:ext cx="269966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B88DFA-2A2A-683A-F5B0-CFCAE9001AE0}"/>
              </a:ext>
            </a:extLst>
          </p:cNvPr>
          <p:cNvSpPr txBox="1"/>
          <p:nvPr/>
        </p:nvSpPr>
        <p:spPr>
          <a:xfrm>
            <a:off x="104470" y="394423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2614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A0C5-4930-36D8-F732-928AFF85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2107"/>
            <a:ext cx="13817600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(      )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1608A4-9113-AF5E-6919-4B69305AECF4}"/>
              </a:ext>
            </a:extLst>
          </p:cNvPr>
          <p:cNvCxnSpPr>
            <a:cxnSpLocks/>
          </p:cNvCxnSpPr>
          <p:nvPr/>
        </p:nvCxnSpPr>
        <p:spPr>
          <a:xfrm flipH="1">
            <a:off x="5364480" y="2009317"/>
            <a:ext cx="353568" cy="802295"/>
          </a:xfrm>
          <a:prstGeom prst="straightConnector1">
            <a:avLst/>
          </a:prstGeom>
          <a:ln w="47625">
            <a:solidFill>
              <a:schemeClr val="tx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C9232B0-2BEE-009C-7DCE-E88890706254}"/>
              </a:ext>
            </a:extLst>
          </p:cNvPr>
          <p:cNvGrpSpPr/>
          <p:nvPr/>
        </p:nvGrpSpPr>
        <p:grpSpPr>
          <a:xfrm>
            <a:off x="1481172" y="2973159"/>
            <a:ext cx="10855255" cy="3683713"/>
            <a:chOff x="1268253" y="2657451"/>
            <a:chExt cx="10855255" cy="368371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42760EB-451F-1D52-2E23-BE47B1C4A763}"/>
                </a:ext>
              </a:extLst>
            </p:cNvPr>
            <p:cNvGrpSpPr/>
            <p:nvPr/>
          </p:nvGrpSpPr>
          <p:grpSpPr>
            <a:xfrm>
              <a:off x="1268253" y="2657451"/>
              <a:ext cx="5188226" cy="3683713"/>
              <a:chOff x="487965" y="2657451"/>
              <a:chExt cx="5188226" cy="368371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C72304-868D-60B5-D340-FF99C6632FDA}"/>
                  </a:ext>
                </a:extLst>
              </p:cNvPr>
              <p:cNvSpPr/>
              <p:nvPr/>
            </p:nvSpPr>
            <p:spPr>
              <a:xfrm>
                <a:off x="487965" y="2657451"/>
                <a:ext cx="5188226" cy="36837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 Placeholder 15">
                <a:extLst>
                  <a:ext uri="{FF2B5EF4-FFF2-40B4-BE49-F238E27FC236}">
                    <a16:creationId xmlns:a16="http://schemas.microsoft.com/office/drawing/2014/main" id="{5F29B1B3-EEC6-4ECB-951E-B3EEE88310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724" y="3709132"/>
                <a:ext cx="5139650" cy="1015662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What the human </a:t>
                </a:r>
                <a:r>
                  <a:rPr lang="en-US" sz="2400" b="1" i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believes</a:t>
                </a:r>
                <a:r>
                  <a:rPr lang="en-US" sz="2400" i="1" dirty="0">
                    <a:latin typeface="Aptos" panose="020B0004020202020204" pitchFamily="34" charset="0"/>
                  </a:rPr>
                  <a:t> </a:t>
                </a:r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the robot’s current state/capabilities are.</a:t>
                </a:r>
                <a:b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</a:br>
                <a:endParaRPr lang="en-US" sz="2400" i="1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endParaRPr lang="en-US" i="1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E18FFB2-97DB-6A49-E096-6B6A69692421}"/>
                  </a:ext>
                </a:extLst>
              </p:cNvPr>
              <p:cNvSpPr/>
              <p:nvPr/>
            </p:nvSpPr>
            <p:spPr>
              <a:xfrm>
                <a:off x="487965" y="2657452"/>
                <a:ext cx="5188225" cy="84527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9E78E828-9373-5A16-5CE9-F2D0A34A7C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724" y="2727399"/>
                <a:ext cx="5169466" cy="544676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HUMAN’S MODEL   </a:t>
                </a:r>
                <a:br>
                  <a:rPr lang="en-US" sz="3200" b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</a:br>
                <a:r>
                  <a:rPr lang="en-US" sz="3200" b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 </a:t>
                </a:r>
                <a:br>
                  <a:rPr lang="en-US" sz="3200" dirty="0">
                    <a:latin typeface="Aptos" panose="020B0004020202020204" pitchFamily="34" charset="0"/>
                  </a:rPr>
                </a:br>
                <a:br>
                  <a:rPr lang="en-US" sz="3200" dirty="0">
                    <a:latin typeface="Aptos" panose="020B0004020202020204" pitchFamily="34" charset="0"/>
                  </a:rPr>
                </a:br>
                <a:endParaRPr lang="en-US" sz="3200" b="1" dirty="0">
                  <a:latin typeface="Aptos" panose="020B0004020202020204" pitchFamily="34" charset="0"/>
                </a:endParaRPr>
              </a:p>
              <a:p>
                <a:pPr marL="0" indent="0" algn="ctr">
                  <a:buFont typeface="Arial"/>
                  <a:buNone/>
                </a:pPr>
                <a:endParaRPr lang="en-US" sz="320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29832F9-18ED-4100-CDB8-0B7D22165B3D}"/>
                  </a:ext>
                </a:extLst>
              </p:cNvPr>
              <p:cNvSpPr/>
              <p:nvPr/>
            </p:nvSpPr>
            <p:spPr>
              <a:xfrm>
                <a:off x="1013149" y="4946982"/>
                <a:ext cx="4126800" cy="9846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506E37-427F-E442-119D-9DA0BE7D3C0D}"/>
                </a:ext>
              </a:extLst>
            </p:cNvPr>
            <p:cNvGrpSpPr/>
            <p:nvPr/>
          </p:nvGrpSpPr>
          <p:grpSpPr>
            <a:xfrm>
              <a:off x="6935282" y="2657451"/>
              <a:ext cx="5188226" cy="3683713"/>
              <a:chOff x="7386386" y="2657451"/>
              <a:chExt cx="5188226" cy="368371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F0FE317-BF53-B704-0CD0-BCA043863540}"/>
                  </a:ext>
                </a:extLst>
              </p:cNvPr>
              <p:cNvGrpSpPr/>
              <p:nvPr/>
            </p:nvGrpSpPr>
            <p:grpSpPr>
              <a:xfrm>
                <a:off x="7386386" y="2657451"/>
                <a:ext cx="5188226" cy="3683713"/>
                <a:chOff x="7416203" y="5829703"/>
                <a:chExt cx="5188226" cy="3683713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0C24B0-BCAE-D8AC-C3FF-FD634BC9513E}"/>
                    </a:ext>
                  </a:extLst>
                </p:cNvPr>
                <p:cNvSpPr/>
                <p:nvPr/>
              </p:nvSpPr>
              <p:spPr>
                <a:xfrm>
                  <a:off x="7416203" y="5829703"/>
                  <a:ext cx="5188226" cy="36837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198AF57-FC3A-45A8-2C10-93A011B95025}"/>
                    </a:ext>
                  </a:extLst>
                </p:cNvPr>
                <p:cNvSpPr/>
                <p:nvPr/>
              </p:nvSpPr>
              <p:spPr>
                <a:xfrm>
                  <a:off x="7416203" y="5829704"/>
                  <a:ext cx="5188225" cy="84527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 Placeholder 2">
                  <a:extLst>
                    <a:ext uri="{FF2B5EF4-FFF2-40B4-BE49-F238E27FC236}">
                      <a16:creationId xmlns:a16="http://schemas.microsoft.com/office/drawing/2014/main" id="{508487DD-BF70-70C4-EF0A-9FDAAEC3750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34962" y="5899651"/>
                  <a:ext cx="5169466" cy="54467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/>
                <a:lstStyle>
                  <a:lvl1pPr marL="524712" indent="-524712" algn="l" defTabSz="699614" rtl="0" eaLnBrk="1" latinLnBrk="0" hangingPunct="1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/>
                    <a:buChar char="•"/>
                    <a:defRPr sz="1800" b="0" kern="1200">
                      <a:solidFill>
                        <a:schemeClr val="tx1"/>
                      </a:solidFill>
                      <a:latin typeface="+mn-lt"/>
                      <a:ea typeface="Franklin Gothic Book" charset="0"/>
                      <a:cs typeface="Franklin Gothic Book" charset="0"/>
                    </a:defRPr>
                  </a:lvl1pPr>
                  <a:lvl2pPr marL="1136875" indent="-437261" algn="l" defTabSz="699614" rtl="0" eaLnBrk="1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/>
                    <a:buChar char="–"/>
                    <a:defRPr sz="1600" b="0" kern="1200">
                      <a:solidFill>
                        <a:schemeClr val="tx1"/>
                      </a:solidFill>
                      <a:latin typeface="+mn-lt"/>
                      <a:ea typeface="Franklin Gothic Book" charset="0"/>
                      <a:cs typeface="Franklin Gothic Book" charset="0"/>
                    </a:defRPr>
                  </a:lvl2pPr>
                  <a:lvl3pPr marL="1749040" indent="-349807" algn="l" defTabSz="699614" rtl="0" eaLnBrk="1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/>
                    <a:buChar char="•"/>
                    <a:defRPr sz="1600" b="0" kern="1200">
                      <a:solidFill>
                        <a:schemeClr val="tx1"/>
                      </a:solidFill>
                      <a:latin typeface="+mn-lt"/>
                      <a:ea typeface="Franklin Gothic Book" charset="0"/>
                      <a:cs typeface="Franklin Gothic Book" charset="0"/>
                    </a:defRPr>
                  </a:lvl3pPr>
                  <a:lvl4pPr marL="2448655" indent="-349807" algn="l" defTabSz="699614" rtl="0" eaLnBrk="1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/>
                    <a:buChar char="–"/>
                    <a:defRPr sz="1600" b="0" kern="1200">
                      <a:solidFill>
                        <a:schemeClr val="tx1"/>
                      </a:solidFill>
                      <a:latin typeface="+mn-lt"/>
                      <a:ea typeface="Franklin Gothic Book" charset="0"/>
                      <a:cs typeface="Franklin Gothic Book" charset="0"/>
                    </a:defRPr>
                  </a:lvl4pPr>
                  <a:lvl5pPr marL="3148272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648" b="0" kern="1200">
                      <a:solidFill>
                        <a:schemeClr val="accent6">
                          <a:lumMod val="75000"/>
                        </a:schemeClr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lvl5pPr>
                  <a:lvl6pPr marL="3847888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0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547505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0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5247119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0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946736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0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ROBOT’S MODEL   </a:t>
                  </a:r>
                  <a:br>
                    <a:rPr lang="en-US" sz="3200" b="1" dirty="0">
                      <a:solidFill>
                        <a:schemeClr val="tx2"/>
                      </a:solidFill>
                      <a:latin typeface="Aptos" panose="020B0004020202020204" pitchFamily="34" charset="0"/>
                    </a:rPr>
                  </a:br>
                  <a:r>
                    <a:rPr lang="en-US" sz="3200" b="1" dirty="0">
                      <a:solidFill>
                        <a:schemeClr val="tx2"/>
                      </a:solidFill>
                      <a:latin typeface="Aptos" panose="020B0004020202020204" pitchFamily="34" charset="0"/>
                    </a:rPr>
                    <a:t> </a:t>
                  </a:r>
                  <a:br>
                    <a:rPr lang="en-US" sz="3200" dirty="0">
                      <a:latin typeface="Aptos" panose="020B0004020202020204" pitchFamily="34" charset="0"/>
                    </a:rPr>
                  </a:br>
                  <a:endParaRPr lang="en-US" sz="3200" b="1" dirty="0">
                    <a:latin typeface="Aptos" panose="020B0004020202020204" pitchFamily="34" charset="0"/>
                  </a:endParaRPr>
                </a:p>
                <a:p>
                  <a:pPr marL="0" indent="0" algn="ctr">
                    <a:buFont typeface="Arial"/>
                    <a:buNone/>
                  </a:pPr>
                  <a:endParaRPr lang="en-US" sz="3200" dirty="0"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DF5688D-336B-9E52-0215-8806C467F5EF}"/>
                  </a:ext>
                </a:extLst>
              </p:cNvPr>
              <p:cNvSpPr/>
              <p:nvPr/>
            </p:nvSpPr>
            <p:spPr>
              <a:xfrm>
                <a:off x="7911570" y="4946982"/>
                <a:ext cx="4126800" cy="9846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 Placeholder 15">
                <a:extLst>
                  <a:ext uri="{FF2B5EF4-FFF2-40B4-BE49-F238E27FC236}">
                    <a16:creationId xmlns:a16="http://schemas.microsoft.com/office/drawing/2014/main" id="{757B26FA-C04D-B6E5-FF73-55946DEFE6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0053" y="3717021"/>
                <a:ext cx="5139650" cy="1015662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What the robot’s </a:t>
                </a:r>
                <a:r>
                  <a:rPr lang="en-US" sz="2400" b="1" i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actual</a:t>
                </a:r>
                <a:r>
                  <a:rPr lang="en-US" sz="2400" i="1" dirty="0">
                    <a:latin typeface="Aptos" panose="020B0004020202020204" pitchFamily="34" charset="0"/>
                  </a:rPr>
                  <a:t> </a:t>
                </a:r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state/capabilities are.</a:t>
                </a:r>
                <a:b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</a:br>
                <a:endParaRPr lang="en-US" sz="2400" i="1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endParaRPr lang="en-US" i="1" dirty="0">
                  <a:latin typeface="Aptos" panose="020B0004020202020204" pitchFamily="34" charset="0"/>
                </a:endParaRPr>
              </a:p>
            </p:txBody>
          </p:sp>
        </p:grpSp>
      </p:grpSp>
      <p:pic>
        <p:nvPicPr>
          <p:cNvPr id="38" name="Picture 37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20841171-BEE8-27C5-3963-03A62E7C7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71"/>
          <a:stretch/>
        </p:blipFill>
        <p:spPr>
          <a:xfrm>
            <a:off x="7514590" y="988011"/>
            <a:ext cx="753195" cy="60914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AEC76F6-D40A-D141-CB91-D1053FFAE3BF}"/>
              </a:ext>
            </a:extLst>
          </p:cNvPr>
          <p:cNvSpPr/>
          <p:nvPr/>
        </p:nvSpPr>
        <p:spPr>
          <a:xfrm>
            <a:off x="4754880" y="670560"/>
            <a:ext cx="4181856" cy="1341120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94ABEBB-FBD0-7781-796A-FBF6D73703E1}"/>
              </a:ext>
            </a:extLst>
          </p:cNvPr>
          <p:cNvCxnSpPr>
            <a:cxnSpLocks/>
          </p:cNvCxnSpPr>
          <p:nvPr/>
        </p:nvCxnSpPr>
        <p:spPr>
          <a:xfrm>
            <a:off x="8109289" y="1998619"/>
            <a:ext cx="316992" cy="805546"/>
          </a:xfrm>
          <a:prstGeom prst="straightConnector1">
            <a:avLst/>
          </a:prstGeom>
          <a:ln w="47625">
            <a:solidFill>
              <a:schemeClr val="tx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68BC52C5-DD64-AB65-C50F-498FB587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303" y="5477860"/>
            <a:ext cx="4064779" cy="55428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2922CD39-A655-9F3A-60B7-E84CC85851CA}"/>
              </a:ext>
            </a:extLst>
          </p:cNvPr>
          <p:cNvSpPr/>
          <p:nvPr/>
        </p:nvSpPr>
        <p:spPr>
          <a:xfrm>
            <a:off x="11085689" y="5441245"/>
            <a:ext cx="237066" cy="104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AE46357-BB7F-C074-25BC-4EE77A72ACCD}"/>
              </a:ext>
            </a:extLst>
          </p:cNvPr>
          <p:cNvGrpSpPr/>
          <p:nvPr/>
        </p:nvGrpSpPr>
        <p:grpSpPr>
          <a:xfrm>
            <a:off x="2059622" y="5383121"/>
            <a:ext cx="4028743" cy="762291"/>
            <a:chOff x="2059622" y="5383121"/>
            <a:chExt cx="4028743" cy="762291"/>
          </a:xfrm>
        </p:grpSpPr>
        <p:pic>
          <p:nvPicPr>
            <p:cNvPr id="73" name="Picture 72" descr="A close-up of a number&#10;&#10;Description automatically generated">
              <a:extLst>
                <a:ext uri="{FF2B5EF4-FFF2-40B4-BE49-F238E27FC236}">
                  <a16:creationId xmlns:a16="http://schemas.microsoft.com/office/drawing/2014/main" id="{7D5013C7-7130-D861-5DE3-65C79DBF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9622" y="5383121"/>
              <a:ext cx="3726754" cy="762291"/>
            </a:xfrm>
            <a:prstGeom prst="rect">
              <a:avLst/>
            </a:prstGeom>
          </p:spPr>
        </p:pic>
        <p:pic>
          <p:nvPicPr>
            <p:cNvPr id="75" name="Picture 74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9234F068-3482-2E5C-BE9A-0191516E2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6001" y="5426165"/>
              <a:ext cx="2532364" cy="657441"/>
            </a:xfrm>
            <a:prstGeom prst="rect">
              <a:avLst/>
            </a:prstGeom>
          </p:spPr>
        </p:pic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2A4A53C8-C19A-31A1-8F61-BC28567D1626}"/>
              </a:ext>
            </a:extLst>
          </p:cNvPr>
          <p:cNvSpPr/>
          <p:nvPr/>
        </p:nvSpPr>
        <p:spPr>
          <a:xfrm>
            <a:off x="3928533" y="5383121"/>
            <a:ext cx="191911" cy="16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96CC3E-3A53-ED67-E045-CB6BD68509FC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305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16259-E5C3-9D9D-DBDD-FC3410367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8CC3-4F51-9F02-3FCF-3FFF9441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2107"/>
            <a:ext cx="13817600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(      )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871EC2-E2C5-91B5-073E-036F77C7328E}"/>
              </a:ext>
            </a:extLst>
          </p:cNvPr>
          <p:cNvCxnSpPr>
            <a:cxnSpLocks/>
          </p:cNvCxnSpPr>
          <p:nvPr/>
        </p:nvCxnSpPr>
        <p:spPr>
          <a:xfrm flipH="1">
            <a:off x="5364480" y="2009317"/>
            <a:ext cx="353568" cy="802295"/>
          </a:xfrm>
          <a:prstGeom prst="straightConnector1">
            <a:avLst/>
          </a:prstGeom>
          <a:ln w="47625">
            <a:solidFill>
              <a:schemeClr val="tx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8EB0B2-5113-7D98-20D2-1D613B0B52CA}"/>
              </a:ext>
            </a:extLst>
          </p:cNvPr>
          <p:cNvGrpSpPr/>
          <p:nvPr/>
        </p:nvGrpSpPr>
        <p:grpSpPr>
          <a:xfrm>
            <a:off x="1481172" y="2973159"/>
            <a:ext cx="10855255" cy="3683713"/>
            <a:chOff x="1268253" y="2657451"/>
            <a:chExt cx="10855255" cy="368371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581A30-D501-F573-03B0-C66BF26FA223}"/>
                </a:ext>
              </a:extLst>
            </p:cNvPr>
            <p:cNvGrpSpPr/>
            <p:nvPr/>
          </p:nvGrpSpPr>
          <p:grpSpPr>
            <a:xfrm>
              <a:off x="1268253" y="2657451"/>
              <a:ext cx="5188226" cy="3683713"/>
              <a:chOff x="487965" y="2657451"/>
              <a:chExt cx="5188226" cy="368371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091DB2-3AD0-BF18-70A8-E7AE54AE0313}"/>
                  </a:ext>
                </a:extLst>
              </p:cNvPr>
              <p:cNvSpPr/>
              <p:nvPr/>
            </p:nvSpPr>
            <p:spPr>
              <a:xfrm>
                <a:off x="487965" y="2657451"/>
                <a:ext cx="5188226" cy="368371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 Placeholder 15">
                <a:extLst>
                  <a:ext uri="{FF2B5EF4-FFF2-40B4-BE49-F238E27FC236}">
                    <a16:creationId xmlns:a16="http://schemas.microsoft.com/office/drawing/2014/main" id="{0679F74D-98BC-3E4F-F9D2-8C0C8EAC7E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724" y="3709132"/>
                <a:ext cx="5139650" cy="1015662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What the human </a:t>
                </a:r>
                <a:r>
                  <a:rPr lang="en-US" sz="2400" b="1" i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believes</a:t>
                </a:r>
                <a:r>
                  <a:rPr lang="en-US" sz="2400" i="1" dirty="0">
                    <a:latin typeface="Aptos" panose="020B0004020202020204" pitchFamily="34" charset="0"/>
                  </a:rPr>
                  <a:t> </a:t>
                </a:r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the robot’s current state/capabilities are.</a:t>
                </a:r>
                <a:b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</a:br>
                <a:endParaRPr lang="en-US" sz="2400" i="1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endParaRPr lang="en-US" i="1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8AAD91-BB39-B79E-B93A-15E4907C17D1}"/>
                  </a:ext>
                </a:extLst>
              </p:cNvPr>
              <p:cNvSpPr/>
              <p:nvPr/>
            </p:nvSpPr>
            <p:spPr>
              <a:xfrm>
                <a:off x="487965" y="2657452"/>
                <a:ext cx="5188225" cy="84527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D610649A-3178-0B8B-48E7-689309DDF7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724" y="2727399"/>
                <a:ext cx="5169466" cy="544676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2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HUMAN’S MODEL   </a:t>
                </a:r>
                <a:br>
                  <a:rPr lang="en-US" sz="3200" b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</a:br>
                <a:r>
                  <a:rPr lang="en-US" sz="3200" b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 </a:t>
                </a:r>
                <a:br>
                  <a:rPr lang="en-US" sz="3200" dirty="0">
                    <a:latin typeface="Aptos" panose="020B0004020202020204" pitchFamily="34" charset="0"/>
                  </a:rPr>
                </a:br>
                <a:br>
                  <a:rPr lang="en-US" sz="3200" dirty="0">
                    <a:latin typeface="Aptos" panose="020B0004020202020204" pitchFamily="34" charset="0"/>
                  </a:rPr>
                </a:br>
                <a:endParaRPr lang="en-US" sz="3200" b="1" dirty="0">
                  <a:latin typeface="Aptos" panose="020B0004020202020204" pitchFamily="34" charset="0"/>
                </a:endParaRPr>
              </a:p>
              <a:p>
                <a:pPr marL="0" indent="0" algn="ctr">
                  <a:buFont typeface="Arial"/>
                  <a:buNone/>
                </a:pPr>
                <a:endParaRPr lang="en-US" sz="3200"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8887BD-07CA-312E-7363-BB8B08FAAF12}"/>
                </a:ext>
              </a:extLst>
            </p:cNvPr>
            <p:cNvGrpSpPr/>
            <p:nvPr/>
          </p:nvGrpSpPr>
          <p:grpSpPr>
            <a:xfrm>
              <a:off x="6935282" y="2657451"/>
              <a:ext cx="5188226" cy="3683713"/>
              <a:chOff x="7386386" y="2657451"/>
              <a:chExt cx="5188226" cy="368371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6CF9EF-1A3D-BB54-1603-598D261825BE}"/>
                  </a:ext>
                </a:extLst>
              </p:cNvPr>
              <p:cNvGrpSpPr/>
              <p:nvPr/>
            </p:nvGrpSpPr>
            <p:grpSpPr>
              <a:xfrm>
                <a:off x="7386386" y="2657451"/>
                <a:ext cx="5188226" cy="3683713"/>
                <a:chOff x="7416203" y="5829703"/>
                <a:chExt cx="5188226" cy="3683713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01BD2C3-ED01-4362-C266-0AA6826C0A84}"/>
                    </a:ext>
                  </a:extLst>
                </p:cNvPr>
                <p:cNvSpPr/>
                <p:nvPr/>
              </p:nvSpPr>
              <p:spPr>
                <a:xfrm>
                  <a:off x="7416203" y="5829703"/>
                  <a:ext cx="5188226" cy="36837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20D0791-6564-A8E9-6D07-4194336EB917}"/>
                    </a:ext>
                  </a:extLst>
                </p:cNvPr>
                <p:cNvSpPr/>
                <p:nvPr/>
              </p:nvSpPr>
              <p:spPr>
                <a:xfrm>
                  <a:off x="7416203" y="5829704"/>
                  <a:ext cx="5188225" cy="84527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 Placeholder 2">
                  <a:extLst>
                    <a:ext uri="{FF2B5EF4-FFF2-40B4-BE49-F238E27FC236}">
                      <a16:creationId xmlns:a16="http://schemas.microsoft.com/office/drawing/2014/main" id="{4C6CC049-D82C-D122-3D69-2CAEA1FBAFA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434962" y="5899651"/>
                  <a:ext cx="5169466" cy="54467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/>
                <a:lstStyle>
                  <a:lvl1pPr marL="524712" indent="-524712" algn="l" defTabSz="699614" rtl="0" eaLnBrk="1" latinLnBrk="0" hangingPunct="1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  <a:buFont typeface="Arial"/>
                    <a:buChar char="•"/>
                    <a:defRPr sz="1800" b="0" kern="1200">
                      <a:solidFill>
                        <a:schemeClr val="tx1"/>
                      </a:solidFill>
                      <a:latin typeface="+mn-lt"/>
                      <a:ea typeface="Franklin Gothic Book" charset="0"/>
                      <a:cs typeface="Franklin Gothic Book" charset="0"/>
                    </a:defRPr>
                  </a:lvl1pPr>
                  <a:lvl2pPr marL="1136875" indent="-437261" algn="l" defTabSz="699614" rtl="0" eaLnBrk="1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/>
                    <a:buChar char="–"/>
                    <a:defRPr sz="1600" b="0" kern="1200">
                      <a:solidFill>
                        <a:schemeClr val="tx1"/>
                      </a:solidFill>
                      <a:latin typeface="+mn-lt"/>
                      <a:ea typeface="Franklin Gothic Book" charset="0"/>
                      <a:cs typeface="Franklin Gothic Book" charset="0"/>
                    </a:defRPr>
                  </a:lvl2pPr>
                  <a:lvl3pPr marL="1749040" indent="-349807" algn="l" defTabSz="699614" rtl="0" eaLnBrk="1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/>
                    <a:buChar char="•"/>
                    <a:defRPr sz="1600" b="0" kern="1200">
                      <a:solidFill>
                        <a:schemeClr val="tx1"/>
                      </a:solidFill>
                      <a:latin typeface="+mn-lt"/>
                      <a:ea typeface="Franklin Gothic Book" charset="0"/>
                      <a:cs typeface="Franklin Gothic Book" charset="0"/>
                    </a:defRPr>
                  </a:lvl3pPr>
                  <a:lvl4pPr marL="2448655" indent="-349807" algn="l" defTabSz="699614" rtl="0" eaLnBrk="1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/>
                    <a:buChar char="–"/>
                    <a:defRPr sz="1600" b="0" kern="1200">
                      <a:solidFill>
                        <a:schemeClr val="tx1"/>
                      </a:solidFill>
                      <a:latin typeface="+mn-lt"/>
                      <a:ea typeface="Franklin Gothic Book" charset="0"/>
                      <a:cs typeface="Franklin Gothic Book" charset="0"/>
                    </a:defRPr>
                  </a:lvl4pPr>
                  <a:lvl5pPr marL="3148272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1648" b="0" kern="1200">
                      <a:solidFill>
                        <a:schemeClr val="accent6">
                          <a:lumMod val="75000"/>
                        </a:schemeClr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lvl5pPr>
                  <a:lvl6pPr marL="3847888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0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4547505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0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5247119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0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5946736" indent="-349807" algn="l" defTabSz="699614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02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Aptos" panose="020B0004020202020204" pitchFamily="34" charset="0"/>
                    </a:rPr>
                    <a:t>ROBOT’S MODEL   </a:t>
                  </a:r>
                  <a:br>
                    <a:rPr lang="en-US" sz="3200" b="1" dirty="0">
                      <a:solidFill>
                        <a:schemeClr val="tx2"/>
                      </a:solidFill>
                      <a:latin typeface="Aptos" panose="020B0004020202020204" pitchFamily="34" charset="0"/>
                    </a:rPr>
                  </a:br>
                  <a:r>
                    <a:rPr lang="en-US" sz="3200" b="1" dirty="0">
                      <a:solidFill>
                        <a:schemeClr val="tx2"/>
                      </a:solidFill>
                      <a:latin typeface="Aptos" panose="020B0004020202020204" pitchFamily="34" charset="0"/>
                    </a:rPr>
                    <a:t> </a:t>
                  </a:r>
                  <a:br>
                    <a:rPr lang="en-US" sz="3200" dirty="0">
                      <a:latin typeface="Aptos" panose="020B0004020202020204" pitchFamily="34" charset="0"/>
                    </a:rPr>
                  </a:br>
                  <a:endParaRPr lang="en-US" sz="3200" b="1" dirty="0">
                    <a:latin typeface="Aptos" panose="020B0004020202020204" pitchFamily="34" charset="0"/>
                  </a:endParaRPr>
                </a:p>
                <a:p>
                  <a:pPr marL="0" indent="0" algn="ctr">
                    <a:buFont typeface="Arial"/>
                    <a:buNone/>
                  </a:pPr>
                  <a:endParaRPr lang="en-US" sz="3200" dirty="0">
                    <a:latin typeface="Aptos" panose="020B0004020202020204" pitchFamily="34" charset="0"/>
                  </a:endParaRPr>
                </a:p>
              </p:txBody>
            </p:sp>
          </p:grpSp>
          <p:sp>
            <p:nvSpPr>
              <p:cNvPr id="27" name="Text Placeholder 15">
                <a:extLst>
                  <a:ext uri="{FF2B5EF4-FFF2-40B4-BE49-F238E27FC236}">
                    <a16:creationId xmlns:a16="http://schemas.microsoft.com/office/drawing/2014/main" id="{082290C8-8684-AD38-A54B-FEB5D243DE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0053" y="3717021"/>
                <a:ext cx="5139650" cy="1015662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What the robot’s </a:t>
                </a:r>
                <a:r>
                  <a:rPr lang="en-US" sz="2400" b="1" i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actual</a:t>
                </a:r>
                <a:r>
                  <a:rPr lang="en-US" sz="2400" i="1" dirty="0">
                    <a:latin typeface="Aptos" panose="020B0004020202020204" pitchFamily="34" charset="0"/>
                  </a:rPr>
                  <a:t> </a:t>
                </a:r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  <a:t>state/capabilities are.</a:t>
                </a:r>
                <a:b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Aptos" panose="020B0004020202020204" pitchFamily="34" charset="0"/>
                  </a:rPr>
                </a:br>
                <a:endParaRPr lang="en-US" sz="2400" i="1" dirty="0">
                  <a:solidFill>
                    <a:schemeClr val="tx1">
                      <a:lumMod val="75000"/>
                    </a:schemeClr>
                  </a:solidFill>
                  <a:latin typeface="Aptos" panose="020B0004020202020204" pitchFamily="34" charset="0"/>
                </a:endParaRPr>
              </a:p>
              <a:p>
                <a:pPr marL="457200" indent="-457200" algn="ctr">
                  <a:buFont typeface="+mj-lt"/>
                  <a:buAutoNum type="arabicPeriod"/>
                </a:pPr>
                <a:endParaRPr lang="en-US" i="1" dirty="0">
                  <a:latin typeface="Aptos" panose="020B0004020202020204" pitchFamily="34" charset="0"/>
                </a:endParaRPr>
              </a:p>
            </p:txBody>
          </p:sp>
        </p:grpSp>
      </p:grpSp>
      <p:pic>
        <p:nvPicPr>
          <p:cNvPr id="38" name="Picture 37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876A8845-196C-BF69-F05D-094A477C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071"/>
          <a:stretch/>
        </p:blipFill>
        <p:spPr>
          <a:xfrm>
            <a:off x="7514590" y="988011"/>
            <a:ext cx="753195" cy="60914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51D0D5A-E001-519D-59CA-87198EFDBD7B}"/>
              </a:ext>
            </a:extLst>
          </p:cNvPr>
          <p:cNvSpPr/>
          <p:nvPr/>
        </p:nvSpPr>
        <p:spPr>
          <a:xfrm>
            <a:off x="4754880" y="670560"/>
            <a:ext cx="4181856" cy="1341120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556F3FA-F132-A611-2B88-AEF57DAC6BA1}"/>
              </a:ext>
            </a:extLst>
          </p:cNvPr>
          <p:cNvCxnSpPr>
            <a:cxnSpLocks/>
          </p:cNvCxnSpPr>
          <p:nvPr/>
        </p:nvCxnSpPr>
        <p:spPr>
          <a:xfrm>
            <a:off x="8109289" y="1998619"/>
            <a:ext cx="316992" cy="805546"/>
          </a:xfrm>
          <a:prstGeom prst="straightConnector1">
            <a:avLst/>
          </a:prstGeom>
          <a:ln w="47625">
            <a:solidFill>
              <a:schemeClr val="tx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0D625C95-4E2F-276D-0BC0-96A61FDE6C4D}"/>
              </a:ext>
            </a:extLst>
          </p:cNvPr>
          <p:cNvSpPr/>
          <p:nvPr/>
        </p:nvSpPr>
        <p:spPr>
          <a:xfrm>
            <a:off x="11085689" y="5441245"/>
            <a:ext cx="237066" cy="104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D940DD7-78A6-117B-BF7C-13568436E6E7}"/>
              </a:ext>
            </a:extLst>
          </p:cNvPr>
          <p:cNvSpPr/>
          <p:nvPr/>
        </p:nvSpPr>
        <p:spPr>
          <a:xfrm>
            <a:off x="3928533" y="5383121"/>
            <a:ext cx="191911" cy="16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228BE9-BDB7-ED42-6ACC-3BA4ABCB221C}"/>
              </a:ext>
            </a:extLst>
          </p:cNvPr>
          <p:cNvGrpSpPr/>
          <p:nvPr/>
        </p:nvGrpSpPr>
        <p:grpSpPr>
          <a:xfrm>
            <a:off x="2006356" y="5295254"/>
            <a:ext cx="4126800" cy="984628"/>
            <a:chOff x="2006356" y="5641889"/>
            <a:chExt cx="4126800" cy="9846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14F7FF-5465-2AC1-1477-01101BB288B2}"/>
                </a:ext>
              </a:extLst>
            </p:cNvPr>
            <p:cNvSpPr/>
            <p:nvPr/>
          </p:nvSpPr>
          <p:spPr>
            <a:xfrm>
              <a:off x="2006356" y="5641889"/>
              <a:ext cx="4126800" cy="9846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a number&#10;&#10;Description automatically generated">
              <a:extLst>
                <a:ext uri="{FF2B5EF4-FFF2-40B4-BE49-F238E27FC236}">
                  <a16:creationId xmlns:a16="http://schemas.microsoft.com/office/drawing/2014/main" id="{B7162F36-A29D-22C7-30C2-634F2FF7A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8944"/>
            <a:stretch/>
          </p:blipFill>
          <p:spPr>
            <a:xfrm>
              <a:off x="3138310" y="5762320"/>
              <a:ext cx="2648065" cy="762291"/>
            </a:xfrm>
            <a:prstGeom prst="rect">
              <a:avLst/>
            </a:prstGeom>
          </p:spPr>
        </p:pic>
        <p:pic>
          <p:nvPicPr>
            <p:cNvPr id="10" name="Picture 9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5C05144D-75DA-7728-9913-8C1F40F93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601" t="14761" r="66544" b="19042"/>
            <a:stretch/>
          </p:blipFill>
          <p:spPr>
            <a:xfrm>
              <a:off x="2235564" y="5910562"/>
              <a:ext cx="709675" cy="47171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1AEB7A-1B53-9D69-AE5D-A709B8EECC5C}"/>
                </a:ext>
              </a:extLst>
            </p:cNvPr>
            <p:cNvSpPr/>
            <p:nvPr/>
          </p:nvSpPr>
          <p:spPr>
            <a:xfrm>
              <a:off x="3962401" y="5834310"/>
              <a:ext cx="733778" cy="547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0CD0A3-37B4-67C5-DD08-CC836032E467}"/>
                </a:ext>
              </a:extLst>
            </p:cNvPr>
            <p:cNvSpPr/>
            <p:nvPr/>
          </p:nvSpPr>
          <p:spPr>
            <a:xfrm>
              <a:off x="4822183" y="5834310"/>
              <a:ext cx="733778" cy="547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DBA3F2AC-66E6-0E97-3053-D04474B76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884" y="5602517"/>
            <a:ext cx="683717" cy="438610"/>
          </a:xfrm>
          <a:prstGeom prst="rect">
            <a:avLst/>
          </a:prstGeom>
        </p:spPr>
      </p:pic>
      <p:pic>
        <p:nvPicPr>
          <p:cNvPr id="6" name="Picture 5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60C9F94C-B711-EF2F-3474-354305423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22" y="5507132"/>
            <a:ext cx="646548" cy="5412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BB26C-5D7C-900D-CEFA-DC63AC9F3049}"/>
              </a:ext>
            </a:extLst>
          </p:cNvPr>
          <p:cNvGrpSpPr/>
          <p:nvPr/>
        </p:nvGrpSpPr>
        <p:grpSpPr>
          <a:xfrm>
            <a:off x="7708552" y="5287080"/>
            <a:ext cx="4126800" cy="984628"/>
            <a:chOff x="7684444" y="5641889"/>
            <a:chExt cx="4126800" cy="98462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2F76AB-ACA3-F14C-B670-FDCE5B9623E3}"/>
                </a:ext>
              </a:extLst>
            </p:cNvPr>
            <p:cNvGrpSpPr/>
            <p:nvPr/>
          </p:nvGrpSpPr>
          <p:grpSpPr>
            <a:xfrm>
              <a:off x="7684444" y="5641889"/>
              <a:ext cx="4126800" cy="984628"/>
              <a:chOff x="2006356" y="5641889"/>
              <a:chExt cx="4126800" cy="98462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B8913B-5456-478F-4C36-48660D2C8C8F}"/>
                  </a:ext>
                </a:extLst>
              </p:cNvPr>
              <p:cNvSpPr/>
              <p:nvPr/>
            </p:nvSpPr>
            <p:spPr>
              <a:xfrm>
                <a:off x="2006356" y="5641889"/>
                <a:ext cx="4126800" cy="9846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A close-up of a number&#10;&#10;Description automatically generated">
                <a:extLst>
                  <a:ext uri="{FF2B5EF4-FFF2-40B4-BE49-F238E27FC236}">
                    <a16:creationId xmlns:a16="http://schemas.microsoft.com/office/drawing/2014/main" id="{B0D87A09-C3F6-1390-B3AD-463A26677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8944"/>
              <a:stretch/>
            </p:blipFill>
            <p:spPr>
              <a:xfrm>
                <a:off x="3138310" y="5762320"/>
                <a:ext cx="2648065" cy="762291"/>
              </a:xfrm>
              <a:prstGeom prst="rect">
                <a:avLst/>
              </a:prstGeom>
            </p:spPr>
          </p:pic>
          <p:pic>
            <p:nvPicPr>
              <p:cNvPr id="25" name="Picture 24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15E47E62-38F7-7B6D-AF65-D676BE18F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7601" t="14761" r="66544" b="19042"/>
              <a:stretch/>
            </p:blipFill>
            <p:spPr>
              <a:xfrm>
                <a:off x="2235564" y="5910562"/>
                <a:ext cx="709675" cy="471715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2A1C70-1EAB-0C69-5015-D284B23637FC}"/>
                  </a:ext>
                </a:extLst>
              </p:cNvPr>
              <p:cNvSpPr/>
              <p:nvPr/>
            </p:nvSpPr>
            <p:spPr>
              <a:xfrm>
                <a:off x="3962401" y="5834310"/>
                <a:ext cx="733778" cy="547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CB353A3-F4C5-7BD2-4AF9-2A8E35779635}"/>
                  </a:ext>
                </a:extLst>
              </p:cNvPr>
              <p:cNvSpPr/>
              <p:nvPr/>
            </p:nvSpPr>
            <p:spPr>
              <a:xfrm>
                <a:off x="4822183" y="5834310"/>
                <a:ext cx="733778" cy="547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C5B07AE3-F0D8-7D13-A4B3-8025B0495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4002" y="5849285"/>
              <a:ext cx="825280" cy="569836"/>
            </a:xfrm>
            <a:prstGeom prst="rect">
              <a:avLst/>
            </a:prstGeom>
          </p:spPr>
        </p:pic>
        <p:pic>
          <p:nvPicPr>
            <p:cNvPr id="19" name="Picture 18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00AB68A3-FFD1-5FDD-0626-9EF4BB46B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60542" y="5954495"/>
              <a:ext cx="693671" cy="467474"/>
            </a:xfrm>
            <a:prstGeom prst="rect">
              <a:avLst/>
            </a:prstGeom>
          </p:spPr>
        </p:pic>
        <p:pic>
          <p:nvPicPr>
            <p:cNvPr id="20" name="Picture 19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EEC88B8C-4CEF-E8EE-9205-EDD9F1083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28763" y="5884813"/>
              <a:ext cx="700605" cy="513777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568AC8E-A5B4-D0AD-D357-CE320D63E91B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271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D9518-4935-F176-EC37-430E31955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DBA5-D154-CD3B-9B3C-CDFF23C7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1" y="499319"/>
            <a:ext cx="12561453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A Greenhouse Disaster </a:t>
            </a:r>
            <a:r>
              <a:rPr lang="en-US" dirty="0">
                <a:latin typeface="Aptos" panose="020B0004020202020204" pitchFamily="34" charset="0"/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8DE32-7BA1-5288-3888-D88FA07504C3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E0EFC9-B61F-887E-6BCD-7DADFB534809}"/>
              </a:ext>
            </a:extLst>
          </p:cNvPr>
          <p:cNvGrpSpPr/>
          <p:nvPr/>
        </p:nvGrpSpPr>
        <p:grpSpPr>
          <a:xfrm>
            <a:off x="628071" y="2806136"/>
            <a:ext cx="4094188" cy="2014795"/>
            <a:chOff x="1430387" y="3065146"/>
            <a:chExt cx="4094188" cy="2014795"/>
          </a:xfrm>
        </p:grpSpPr>
        <p:sp>
          <p:nvSpPr>
            <p:cNvPr id="11" name="Text Placeholder 15">
              <a:extLst>
                <a:ext uri="{FF2B5EF4-FFF2-40B4-BE49-F238E27FC236}">
                  <a16:creationId xmlns:a16="http://schemas.microsoft.com/office/drawing/2014/main" id="{5A163DE2-A6FC-7A07-B65D-83E15CC6FDEE}"/>
                </a:ext>
              </a:extLst>
            </p:cNvPr>
            <p:cNvSpPr txBox="1">
              <a:spLocks/>
            </p:cNvSpPr>
            <p:nvPr/>
          </p:nvSpPr>
          <p:spPr>
            <a:xfrm>
              <a:off x="1716202" y="3609822"/>
              <a:ext cx="3808373" cy="1470119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Move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Pick up / Put Down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Use Watering Pail</a:t>
              </a:r>
            </a:p>
            <a:p>
              <a:pPr marL="0" indent="0">
                <a:buNone/>
              </a:pPr>
              <a:endParaRPr lang="en-US" i="1" dirty="0">
                <a:latin typeface="Aptos" panose="020B0004020202020204" pitchFamily="34" charset="0"/>
              </a:endParaRP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E6117D29-58D9-0080-A730-D8729029DE4F}"/>
                </a:ext>
              </a:extLst>
            </p:cNvPr>
            <p:cNvSpPr txBox="1">
              <a:spLocks/>
            </p:cNvSpPr>
            <p:nvPr/>
          </p:nvSpPr>
          <p:spPr>
            <a:xfrm>
              <a:off x="1430387" y="3065146"/>
              <a:ext cx="2789770" cy="544676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u="sng" dirty="0">
                  <a:solidFill>
                    <a:schemeClr val="tx2"/>
                  </a:solidFill>
                  <a:latin typeface="Aptos" panose="020B0004020202020204" pitchFamily="34" charset="0"/>
                </a:rPr>
                <a:t>HUMAN’S MODEL   </a:t>
              </a:r>
              <a:br>
                <a:rPr lang="en-US" sz="2400" b="1" dirty="0">
                  <a:solidFill>
                    <a:schemeClr val="tx2"/>
                  </a:solidFill>
                  <a:latin typeface="Aptos" panose="020B0004020202020204" pitchFamily="34" charset="0"/>
                </a:rPr>
              </a:br>
              <a:r>
                <a:rPr lang="en-US" sz="2400" b="1" dirty="0">
                  <a:solidFill>
                    <a:schemeClr val="tx2"/>
                  </a:solidFill>
                  <a:latin typeface="Aptos" panose="020B0004020202020204" pitchFamily="34" charset="0"/>
                </a:rPr>
                <a:t> </a:t>
              </a:r>
              <a:br>
                <a:rPr lang="en-US" sz="2400" dirty="0">
                  <a:latin typeface="Aptos" panose="020B0004020202020204" pitchFamily="34" charset="0"/>
                </a:rPr>
              </a:br>
              <a:br>
                <a:rPr lang="en-US" sz="2400" dirty="0">
                  <a:latin typeface="Aptos" panose="020B0004020202020204" pitchFamily="34" charset="0"/>
                </a:rPr>
              </a:br>
              <a:endParaRPr lang="en-US" sz="2400" b="1" dirty="0">
                <a:latin typeface="Aptos" panose="020B0004020202020204" pitchFamily="34" charset="0"/>
              </a:endParaRPr>
            </a:p>
            <a:p>
              <a:pPr marL="0" indent="0">
                <a:buFont typeface="Arial"/>
                <a:buNone/>
              </a:pPr>
              <a:endParaRPr lang="en-US" dirty="0">
                <a:latin typeface="Aptos" panose="020B0004020202020204" pitchFamily="34" charset="0"/>
              </a:endParaRPr>
            </a:p>
          </p:txBody>
        </p:sp>
      </p:grpSp>
      <p:pic>
        <p:nvPicPr>
          <p:cNvPr id="3" name="Picture 2" descr="A screenshot of a game&#10;&#10;Description automatically generated">
            <a:extLst>
              <a:ext uri="{FF2B5EF4-FFF2-40B4-BE49-F238E27FC236}">
                <a16:creationId xmlns:a16="http://schemas.microsoft.com/office/drawing/2014/main" id="{AC6CE9D2-561C-FA02-5594-6578F5AF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454"/>
          <a:stretch/>
        </p:blipFill>
        <p:spPr>
          <a:xfrm>
            <a:off x="4190444" y="2246327"/>
            <a:ext cx="3906079" cy="3667873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8F77A5-E676-E4FA-122D-DC9D60DE5F2F}"/>
              </a:ext>
            </a:extLst>
          </p:cNvPr>
          <p:cNvSpPr txBox="1">
            <a:spLocks/>
          </p:cNvSpPr>
          <p:nvPr/>
        </p:nvSpPr>
        <p:spPr>
          <a:xfrm>
            <a:off x="4313582" y="6195202"/>
            <a:ext cx="8047873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latin typeface="Aptos" panose="020B0004020202020204" pitchFamily="34" charset="0"/>
              </a:rPr>
              <a:t>Human Goal: </a:t>
            </a:r>
            <a:r>
              <a:rPr lang="en-US" dirty="0">
                <a:latin typeface="Aptos" panose="020B0004020202020204" pitchFamily="34" charset="0"/>
              </a:rPr>
              <a:t>“</a:t>
            </a:r>
            <a:r>
              <a:rPr lang="en-US" i="1" dirty="0">
                <a:latin typeface="Aptos" panose="020B0004020202020204" pitchFamily="34" charset="0"/>
              </a:rPr>
              <a:t>Water the greenhouse plants.”</a:t>
            </a:r>
          </a:p>
        </p:txBody>
      </p:sp>
      <p:pic>
        <p:nvPicPr>
          <p:cNvPr id="10" name="Picture 9" descr="A grid with icons and symbols&#10;&#10;AI-generated content may be incorrect.">
            <a:extLst>
              <a:ext uri="{FF2B5EF4-FFF2-40B4-BE49-F238E27FC236}">
                <a16:creationId xmlns:a16="http://schemas.microsoft.com/office/drawing/2014/main" id="{56325752-C6FF-B408-0830-A4B0848E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142" y="2356783"/>
            <a:ext cx="3832313" cy="352093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5563298-CF11-B7D0-E829-3F12BBF60C5A}"/>
              </a:ext>
            </a:extLst>
          </p:cNvPr>
          <p:cNvSpPr txBox="1">
            <a:spLocks/>
          </p:cNvSpPr>
          <p:nvPr/>
        </p:nvSpPr>
        <p:spPr>
          <a:xfrm>
            <a:off x="8539081" y="1918655"/>
            <a:ext cx="3745684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u="sng" dirty="0">
                <a:latin typeface="Aptos" panose="020B0004020202020204" pitchFamily="34" charset="0"/>
              </a:rPr>
              <a:t>Expected</a:t>
            </a:r>
            <a:r>
              <a:rPr lang="en-US" sz="2000" b="1" dirty="0">
                <a:latin typeface="Aptos" panose="020B0004020202020204" pitchFamily="34" charset="0"/>
              </a:rPr>
              <a:t> Final Goal State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4D1FB4D-B403-BDFF-7352-5326C0BE0905}"/>
              </a:ext>
            </a:extLst>
          </p:cNvPr>
          <p:cNvSpPr txBox="1">
            <a:spLocks/>
          </p:cNvSpPr>
          <p:nvPr/>
        </p:nvSpPr>
        <p:spPr>
          <a:xfrm>
            <a:off x="4270641" y="1920599"/>
            <a:ext cx="3745684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>
                <a:latin typeface="Aptos" panose="020B0004020202020204" pitchFamily="34" charset="0"/>
              </a:rPr>
              <a:t>Initial State </a:t>
            </a:r>
          </a:p>
        </p:txBody>
      </p:sp>
    </p:spTree>
    <p:extLst>
      <p:ext uri="{BB962C8B-B14F-4D97-AF65-F5344CB8AC3E}">
        <p14:creationId xmlns:p14="http://schemas.microsoft.com/office/powerpoint/2010/main" val="24841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A1A25-F801-B471-FFC2-41EE2D627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0BC5-EDDE-7EAC-5FE8-04D6CDA9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1" y="499319"/>
            <a:ext cx="12561453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A Greenhouse Disaster </a:t>
            </a:r>
            <a:r>
              <a:rPr lang="en-US" dirty="0">
                <a:latin typeface="Aptos" panose="020B0004020202020204" pitchFamily="34" charset="0"/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EFB38-2F2D-AE3A-67EF-AB77F74F49AE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6CDF3C-AE76-E2F9-C74D-06CD92A130A2}"/>
              </a:ext>
            </a:extLst>
          </p:cNvPr>
          <p:cNvGrpSpPr/>
          <p:nvPr/>
        </p:nvGrpSpPr>
        <p:grpSpPr>
          <a:xfrm>
            <a:off x="628071" y="1713064"/>
            <a:ext cx="4094188" cy="2014795"/>
            <a:chOff x="1430387" y="3065146"/>
            <a:chExt cx="4094188" cy="2014795"/>
          </a:xfrm>
        </p:grpSpPr>
        <p:sp>
          <p:nvSpPr>
            <p:cNvPr id="11" name="Text Placeholder 15">
              <a:extLst>
                <a:ext uri="{FF2B5EF4-FFF2-40B4-BE49-F238E27FC236}">
                  <a16:creationId xmlns:a16="http://schemas.microsoft.com/office/drawing/2014/main" id="{CFFE82EE-D1E0-9454-BA44-3279556B4B3D}"/>
                </a:ext>
              </a:extLst>
            </p:cNvPr>
            <p:cNvSpPr txBox="1">
              <a:spLocks/>
            </p:cNvSpPr>
            <p:nvPr/>
          </p:nvSpPr>
          <p:spPr>
            <a:xfrm>
              <a:off x="1716202" y="3609822"/>
              <a:ext cx="3808373" cy="1470119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Move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Pick up / Put Down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Use Watering Pail</a:t>
              </a:r>
            </a:p>
            <a:p>
              <a:pPr marL="0" indent="0">
                <a:buNone/>
              </a:pPr>
              <a:endParaRPr lang="en-US" i="1" dirty="0">
                <a:latin typeface="Aptos" panose="020B0004020202020204" pitchFamily="34" charset="0"/>
              </a:endParaRP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0950EDB1-6A4C-823E-CA8B-F64301042AF8}"/>
                </a:ext>
              </a:extLst>
            </p:cNvPr>
            <p:cNvSpPr txBox="1">
              <a:spLocks/>
            </p:cNvSpPr>
            <p:nvPr/>
          </p:nvSpPr>
          <p:spPr>
            <a:xfrm>
              <a:off x="1430387" y="3065146"/>
              <a:ext cx="2789770" cy="544676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u="sng" dirty="0">
                  <a:solidFill>
                    <a:schemeClr val="tx2"/>
                  </a:solidFill>
                  <a:latin typeface="Aptos" panose="020B0004020202020204" pitchFamily="34" charset="0"/>
                </a:rPr>
                <a:t>HUMAN’S MODEL   </a:t>
              </a:r>
              <a:br>
                <a:rPr lang="en-US" sz="2400" b="1" dirty="0">
                  <a:solidFill>
                    <a:schemeClr val="tx2"/>
                  </a:solidFill>
                  <a:latin typeface="Aptos" panose="020B0004020202020204" pitchFamily="34" charset="0"/>
                </a:rPr>
              </a:br>
              <a:r>
                <a:rPr lang="en-US" sz="2400" b="1" dirty="0">
                  <a:solidFill>
                    <a:schemeClr val="tx2"/>
                  </a:solidFill>
                  <a:latin typeface="Aptos" panose="020B0004020202020204" pitchFamily="34" charset="0"/>
                </a:rPr>
                <a:t> </a:t>
              </a:r>
              <a:br>
                <a:rPr lang="en-US" sz="2400" dirty="0">
                  <a:latin typeface="Aptos" panose="020B0004020202020204" pitchFamily="34" charset="0"/>
                </a:rPr>
              </a:br>
              <a:br>
                <a:rPr lang="en-US" sz="2400" dirty="0">
                  <a:latin typeface="Aptos" panose="020B0004020202020204" pitchFamily="34" charset="0"/>
                </a:rPr>
              </a:br>
              <a:endParaRPr lang="en-US" sz="2400" b="1" dirty="0">
                <a:latin typeface="Aptos" panose="020B0004020202020204" pitchFamily="34" charset="0"/>
              </a:endParaRPr>
            </a:p>
            <a:p>
              <a:pPr marL="0" indent="0">
                <a:buFont typeface="Arial"/>
                <a:buNone/>
              </a:pPr>
              <a:endParaRPr lang="en-US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FD41AB-1F1C-4D12-1BF7-0652048C0274}"/>
              </a:ext>
            </a:extLst>
          </p:cNvPr>
          <p:cNvGrpSpPr/>
          <p:nvPr/>
        </p:nvGrpSpPr>
        <p:grpSpPr>
          <a:xfrm>
            <a:off x="628068" y="4043280"/>
            <a:ext cx="4094187" cy="2084554"/>
            <a:chOff x="628075" y="4536465"/>
            <a:chExt cx="4094187" cy="2084554"/>
          </a:xfrm>
        </p:grpSpPr>
        <p:sp>
          <p:nvSpPr>
            <p:cNvPr id="13" name="Text Placeholder 15">
              <a:extLst>
                <a:ext uri="{FF2B5EF4-FFF2-40B4-BE49-F238E27FC236}">
                  <a16:creationId xmlns:a16="http://schemas.microsoft.com/office/drawing/2014/main" id="{64A10D28-2F16-CA77-A43A-F5494A6E3E43}"/>
                </a:ext>
              </a:extLst>
            </p:cNvPr>
            <p:cNvSpPr txBox="1">
              <a:spLocks/>
            </p:cNvSpPr>
            <p:nvPr/>
          </p:nvSpPr>
          <p:spPr>
            <a:xfrm>
              <a:off x="913889" y="5150900"/>
              <a:ext cx="3808373" cy="1470119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Move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Pick up / Put Down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i="1" dirty="0">
                  <a:latin typeface="Aptos" panose="020B0004020202020204" pitchFamily="34" charset="0"/>
                </a:rPr>
                <a:t>Use Watering Pail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b="1" i="1" dirty="0">
                  <a:solidFill>
                    <a:srgbClr val="C00000"/>
                  </a:solidFill>
                  <a:latin typeface="Aptos" panose="020B0004020202020204" pitchFamily="34" charset="0"/>
                </a:rPr>
                <a:t>Use Hose</a:t>
              </a:r>
            </a:p>
            <a:p>
              <a:pPr marL="0" indent="0">
                <a:buNone/>
              </a:pPr>
              <a:endParaRPr lang="en-US" i="1" dirty="0">
                <a:latin typeface="Aptos" panose="020B0004020202020204" pitchFamily="34" charset="0"/>
              </a:endParaRP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3746F711-CA75-C3EF-D49F-4ED284DA67A8}"/>
                </a:ext>
              </a:extLst>
            </p:cNvPr>
            <p:cNvSpPr txBox="1">
              <a:spLocks/>
            </p:cNvSpPr>
            <p:nvPr/>
          </p:nvSpPr>
          <p:spPr>
            <a:xfrm>
              <a:off x="628075" y="4536465"/>
              <a:ext cx="2789770" cy="544676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u="sng" dirty="0">
                  <a:solidFill>
                    <a:schemeClr val="tx2"/>
                  </a:solidFill>
                  <a:latin typeface="Aptos" panose="020B0004020202020204" pitchFamily="34" charset="0"/>
                </a:rPr>
                <a:t>ROBOT’S MODEL   </a:t>
              </a:r>
              <a:br>
                <a:rPr lang="en-US" sz="2400" b="1" dirty="0">
                  <a:solidFill>
                    <a:schemeClr val="tx2"/>
                  </a:solidFill>
                  <a:latin typeface="Aptos" panose="020B0004020202020204" pitchFamily="34" charset="0"/>
                </a:rPr>
              </a:br>
              <a:r>
                <a:rPr lang="en-US" sz="2400" b="1" dirty="0">
                  <a:solidFill>
                    <a:schemeClr val="tx2"/>
                  </a:solidFill>
                  <a:latin typeface="Aptos" panose="020B0004020202020204" pitchFamily="34" charset="0"/>
                </a:rPr>
                <a:t> </a:t>
              </a:r>
              <a:br>
                <a:rPr lang="en-US" sz="2400" dirty="0">
                  <a:latin typeface="Aptos" panose="020B0004020202020204" pitchFamily="34" charset="0"/>
                </a:rPr>
              </a:br>
              <a:br>
                <a:rPr lang="en-US" sz="2400" dirty="0">
                  <a:latin typeface="Aptos" panose="020B0004020202020204" pitchFamily="34" charset="0"/>
                </a:rPr>
              </a:br>
              <a:endParaRPr lang="en-US" sz="2400" dirty="0">
                <a:latin typeface="Aptos" panose="020B0004020202020204" pitchFamily="34" charset="0"/>
              </a:endParaRPr>
            </a:p>
            <a:p>
              <a:pPr marL="0" indent="0" algn="ctr">
                <a:buNone/>
              </a:pPr>
              <a:endParaRPr lang="en-US" sz="2400" dirty="0">
                <a:latin typeface="Aptos" panose="020B0004020202020204" pitchFamily="34" charset="0"/>
              </a:endParaRPr>
            </a:p>
            <a:p>
              <a:pPr marL="0" indent="0" algn="ctr">
                <a:buNone/>
              </a:pPr>
              <a:endParaRPr lang="en-US" sz="2400" b="1" dirty="0">
                <a:latin typeface="Aptos" panose="020B0004020202020204" pitchFamily="34" charset="0"/>
              </a:endParaRPr>
            </a:p>
            <a:p>
              <a:pPr marL="0" indent="0">
                <a:buFont typeface="Arial"/>
                <a:buNone/>
              </a:pPr>
              <a:endParaRPr lang="en-US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D4CD0D-4DF9-B325-92EB-311446A3C10F}"/>
              </a:ext>
            </a:extLst>
          </p:cNvPr>
          <p:cNvGrpSpPr/>
          <p:nvPr/>
        </p:nvGrpSpPr>
        <p:grpSpPr>
          <a:xfrm>
            <a:off x="4199529" y="2239802"/>
            <a:ext cx="8164775" cy="4449801"/>
            <a:chOff x="4552636" y="2062200"/>
            <a:chExt cx="8164775" cy="4449801"/>
          </a:xfrm>
        </p:grpSpPr>
        <p:pic>
          <p:nvPicPr>
            <p:cNvPr id="3" name="Picture 2" descr="A screenshot of a game&#10;&#10;Description automatically generated">
              <a:extLst>
                <a:ext uri="{FF2B5EF4-FFF2-40B4-BE49-F238E27FC236}">
                  <a16:creationId xmlns:a16="http://schemas.microsoft.com/office/drawing/2014/main" id="{D85AFD3A-0A69-0228-55E9-D45FBA994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1454"/>
            <a:stretch/>
          </p:blipFill>
          <p:spPr>
            <a:xfrm>
              <a:off x="4552636" y="2065233"/>
              <a:ext cx="3906079" cy="3667873"/>
            </a:xfrm>
            <a:prstGeom prst="rect">
              <a:avLst/>
            </a:prstGeom>
          </p:spPr>
        </p:pic>
        <p:sp>
          <p:nvSpPr>
            <p:cNvPr id="4" name="Text Placeholder 2">
              <a:extLst>
                <a:ext uri="{FF2B5EF4-FFF2-40B4-BE49-F238E27FC236}">
                  <a16:creationId xmlns:a16="http://schemas.microsoft.com/office/drawing/2014/main" id="{214D696B-757B-B72B-879F-B47BD3C63944}"/>
                </a:ext>
              </a:extLst>
            </p:cNvPr>
            <p:cNvSpPr txBox="1">
              <a:spLocks/>
            </p:cNvSpPr>
            <p:nvPr/>
          </p:nvSpPr>
          <p:spPr>
            <a:xfrm>
              <a:off x="4713199" y="6014108"/>
              <a:ext cx="7944550" cy="497893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dirty="0">
                  <a:latin typeface="Aptos" panose="020B0004020202020204" pitchFamily="34" charset="0"/>
                </a:rPr>
                <a:t>Human Goal: </a:t>
              </a:r>
              <a:r>
                <a:rPr lang="en-US" dirty="0">
                  <a:latin typeface="Aptos" panose="020B0004020202020204" pitchFamily="34" charset="0"/>
                </a:rPr>
                <a:t>“</a:t>
              </a:r>
              <a:r>
                <a:rPr lang="en-US" i="1" dirty="0">
                  <a:latin typeface="Aptos" panose="020B0004020202020204" pitchFamily="34" charset="0"/>
                </a:rPr>
                <a:t>Water the greenhouse plants.”</a:t>
              </a:r>
            </a:p>
          </p:txBody>
        </p:sp>
        <p:pic>
          <p:nvPicPr>
            <p:cNvPr id="7" name="Picture 6" descr="A screenshot of a game&#10;&#10;Description automatically generated">
              <a:extLst>
                <a:ext uri="{FF2B5EF4-FFF2-40B4-BE49-F238E27FC236}">
                  <a16:creationId xmlns:a16="http://schemas.microsoft.com/office/drawing/2014/main" id="{86A46274-3BB8-E74B-11FA-222E54D04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2536"/>
            <a:stretch/>
          </p:blipFill>
          <p:spPr>
            <a:xfrm>
              <a:off x="8895222" y="2062200"/>
              <a:ext cx="3822189" cy="3670906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57298B-D0E0-E918-028F-E7678CEC3E2F}"/>
              </a:ext>
            </a:extLst>
          </p:cNvPr>
          <p:cNvSpPr txBox="1">
            <a:spLocks/>
          </p:cNvSpPr>
          <p:nvPr/>
        </p:nvSpPr>
        <p:spPr>
          <a:xfrm>
            <a:off x="8539081" y="1918655"/>
            <a:ext cx="3745684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u="sng" dirty="0">
                <a:latin typeface="Aptos" panose="020B0004020202020204" pitchFamily="34" charset="0"/>
              </a:rPr>
              <a:t>Achieved</a:t>
            </a:r>
            <a:r>
              <a:rPr lang="en-US" sz="2000" b="1" dirty="0">
                <a:latin typeface="Aptos" panose="020B0004020202020204" pitchFamily="34" charset="0"/>
              </a:rPr>
              <a:t> Final Goal State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A18C134-7206-AF51-21ED-EE97201460EC}"/>
              </a:ext>
            </a:extLst>
          </p:cNvPr>
          <p:cNvSpPr txBox="1">
            <a:spLocks/>
          </p:cNvSpPr>
          <p:nvPr/>
        </p:nvSpPr>
        <p:spPr>
          <a:xfrm>
            <a:off x="4270641" y="1920599"/>
            <a:ext cx="3745684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>
                <a:latin typeface="Aptos" panose="020B0004020202020204" pitchFamily="34" charset="0"/>
              </a:rPr>
              <a:t>Initial State </a:t>
            </a:r>
          </a:p>
        </p:txBody>
      </p:sp>
    </p:spTree>
    <p:extLst>
      <p:ext uri="{BB962C8B-B14F-4D97-AF65-F5344CB8AC3E}">
        <p14:creationId xmlns:p14="http://schemas.microsoft.com/office/powerpoint/2010/main" val="34860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E72B5-033D-7AD1-2E51-BDAE4246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8061-7978-23B6-9CC4-0E98C5CE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5" y="547452"/>
            <a:ext cx="12561453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A Greenhouse Success </a:t>
            </a:r>
            <a:r>
              <a:rPr lang="en-US" dirty="0">
                <a:latin typeface="Aptos" panose="020B0004020202020204" pitchFamily="34" charset="0"/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E08F961-BA47-D243-73B3-275ABE2F85FB}"/>
              </a:ext>
            </a:extLst>
          </p:cNvPr>
          <p:cNvSpPr txBox="1">
            <a:spLocks/>
          </p:cNvSpPr>
          <p:nvPr/>
        </p:nvSpPr>
        <p:spPr>
          <a:xfrm>
            <a:off x="2902226" y="6194003"/>
            <a:ext cx="10915374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dirty="0">
                <a:latin typeface="Aptos" panose="020B0004020202020204" pitchFamily="34" charset="0"/>
              </a:rPr>
              <a:t>Human Goal: </a:t>
            </a:r>
            <a:r>
              <a:rPr lang="en-US" dirty="0">
                <a:latin typeface="Aptos" panose="020B0004020202020204" pitchFamily="34" charset="0"/>
              </a:rPr>
              <a:t>“</a:t>
            </a:r>
            <a:r>
              <a:rPr lang="en-US" i="1" dirty="0">
                <a:latin typeface="Aptos" panose="020B0004020202020204" pitchFamily="34" charset="0"/>
              </a:rPr>
              <a:t>Water the greenhouse plants.”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3F03B-B40D-EC73-9B54-5E0BAA58338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3" name="Picture 2" descr="A screenshot of a game&#10;&#10;Description automatically generated">
            <a:extLst>
              <a:ext uri="{FF2B5EF4-FFF2-40B4-BE49-F238E27FC236}">
                <a16:creationId xmlns:a16="http://schemas.microsoft.com/office/drawing/2014/main" id="{DE58D381-3A36-1671-5F94-B248B1737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44"/>
          <a:stretch/>
        </p:blipFill>
        <p:spPr>
          <a:xfrm>
            <a:off x="8519247" y="2334991"/>
            <a:ext cx="3838687" cy="351681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ED1D8B0-2FBE-4B2F-3172-04852F54EB43}"/>
              </a:ext>
            </a:extLst>
          </p:cNvPr>
          <p:cNvGrpSpPr/>
          <p:nvPr/>
        </p:nvGrpSpPr>
        <p:grpSpPr>
          <a:xfrm>
            <a:off x="4286925" y="2346472"/>
            <a:ext cx="3813230" cy="3505329"/>
            <a:chOff x="1802572" y="2234892"/>
            <a:chExt cx="4419957" cy="40630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D6483-393C-1EE1-FCB9-02372D890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2572" y="2234892"/>
              <a:ext cx="4419957" cy="4063066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A243314-3AFC-0116-88E9-8DFE8DD6CAAD}"/>
                </a:ext>
              </a:extLst>
            </p:cNvPr>
            <p:cNvGrpSpPr/>
            <p:nvPr/>
          </p:nvGrpSpPr>
          <p:grpSpPr>
            <a:xfrm>
              <a:off x="1896604" y="2327247"/>
              <a:ext cx="4208346" cy="2331976"/>
              <a:chOff x="1896604" y="2327247"/>
              <a:chExt cx="4208346" cy="233197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6439456-973D-E535-A57F-E62B7B9C7C44}"/>
                  </a:ext>
                </a:extLst>
              </p:cNvPr>
              <p:cNvSpPr/>
              <p:nvPr/>
            </p:nvSpPr>
            <p:spPr>
              <a:xfrm>
                <a:off x="5270761" y="2327247"/>
                <a:ext cx="834189" cy="777450"/>
              </a:xfrm>
              <a:prstGeom prst="rect">
                <a:avLst/>
              </a:prstGeom>
              <a:solidFill>
                <a:srgbClr val="C00000">
                  <a:alpha val="10000"/>
                </a:srgbClr>
              </a:solidFill>
              <a:ln w="38100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70B931-FB1B-B0B8-4B0F-DBABF51EF0A8}"/>
                  </a:ext>
                </a:extLst>
              </p:cNvPr>
              <p:cNvSpPr/>
              <p:nvPr/>
            </p:nvSpPr>
            <p:spPr>
              <a:xfrm>
                <a:off x="2738273" y="3104697"/>
                <a:ext cx="834189" cy="777450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 w="3810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E70939-CDB0-A8A0-6801-20B80E44008C}"/>
                  </a:ext>
                </a:extLst>
              </p:cNvPr>
              <p:cNvSpPr/>
              <p:nvPr/>
            </p:nvSpPr>
            <p:spPr>
              <a:xfrm>
                <a:off x="3572462" y="3104697"/>
                <a:ext cx="834189" cy="777450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 w="3810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018EEF-6A1A-1925-0AC6-B36F923758BB}"/>
                  </a:ext>
                </a:extLst>
              </p:cNvPr>
              <p:cNvSpPr/>
              <p:nvPr/>
            </p:nvSpPr>
            <p:spPr>
              <a:xfrm>
                <a:off x="4421611" y="3104323"/>
                <a:ext cx="834189" cy="777450"/>
              </a:xfrm>
              <a:prstGeom prst="rect">
                <a:avLst/>
              </a:prstGeom>
              <a:solidFill>
                <a:srgbClr val="7030A0">
                  <a:alpha val="10000"/>
                </a:srgbClr>
              </a:solidFill>
              <a:ln w="38100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3B8226F-F52C-6196-D8C9-6FCD3CD32A0A}"/>
                  </a:ext>
                </a:extLst>
              </p:cNvPr>
              <p:cNvSpPr/>
              <p:nvPr/>
            </p:nvSpPr>
            <p:spPr>
              <a:xfrm>
                <a:off x="1896604" y="3881773"/>
                <a:ext cx="834189" cy="777450"/>
              </a:xfrm>
              <a:prstGeom prst="rect">
                <a:avLst/>
              </a:prstGeom>
              <a:solidFill>
                <a:srgbClr val="3963E4">
                  <a:alpha val="10000"/>
                </a:srgbClr>
              </a:solidFill>
              <a:ln w="38100">
                <a:solidFill>
                  <a:srgbClr val="3963E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F5AD312-1BFF-85D1-9327-3AAE96F5A8F6}"/>
              </a:ext>
            </a:extLst>
          </p:cNvPr>
          <p:cNvSpPr txBox="1">
            <a:spLocks/>
          </p:cNvSpPr>
          <p:nvPr/>
        </p:nvSpPr>
        <p:spPr>
          <a:xfrm>
            <a:off x="580556" y="3070689"/>
            <a:ext cx="2789770" cy="54467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solidFill>
                  <a:schemeClr val="tx2"/>
                </a:solidFill>
                <a:latin typeface="Aptos" panose="020B0004020202020204" pitchFamily="34" charset="0"/>
              </a:rPr>
              <a:t>DESIGN CHANGES</a:t>
            </a: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endParaRPr lang="en-US" sz="2400" b="1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073A92-D380-AD8B-AD1E-FDAEDBE46A29}"/>
              </a:ext>
            </a:extLst>
          </p:cNvPr>
          <p:cNvGrpSpPr/>
          <p:nvPr/>
        </p:nvGrpSpPr>
        <p:grpSpPr>
          <a:xfrm>
            <a:off x="634960" y="3680543"/>
            <a:ext cx="3326226" cy="1504252"/>
            <a:chOff x="437180" y="4051722"/>
            <a:chExt cx="3326226" cy="1504252"/>
          </a:xfrm>
        </p:grpSpPr>
        <p:sp>
          <p:nvSpPr>
            <p:cNvPr id="51" name="Text Placeholder 15">
              <a:extLst>
                <a:ext uri="{FF2B5EF4-FFF2-40B4-BE49-F238E27FC236}">
                  <a16:creationId xmlns:a16="http://schemas.microsoft.com/office/drawing/2014/main" id="{865574C5-4112-738C-CA5F-4344DDBB55C3}"/>
                </a:ext>
              </a:extLst>
            </p:cNvPr>
            <p:cNvSpPr txBox="1">
              <a:spLocks/>
            </p:cNvSpPr>
            <p:nvPr/>
          </p:nvSpPr>
          <p:spPr>
            <a:xfrm>
              <a:off x="437180" y="4051722"/>
              <a:ext cx="3326226" cy="1504252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i="1" dirty="0">
                  <a:solidFill>
                    <a:srgbClr val="C00000"/>
                  </a:solidFill>
                  <a:latin typeface="Aptos" panose="020B0004020202020204" pitchFamily="34" charset="0"/>
                </a:rPr>
                <a:t>      Hose Placement</a:t>
              </a: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i="1" dirty="0">
                  <a:solidFill>
                    <a:srgbClr val="7030A0"/>
                  </a:solidFill>
                  <a:latin typeface="Aptos" panose="020B0004020202020204" pitchFamily="34" charset="0"/>
                </a:rPr>
                <a:t>      Protective Heat Lamp Covers</a:t>
              </a:r>
            </a:p>
            <a:p>
              <a:pPr marL="0" indent="0">
                <a:lnSpc>
                  <a:spcPct val="100000"/>
                </a:lnSpc>
                <a:buNone/>
              </a:pPr>
              <a:r>
                <a:rPr lang="en-US" i="1" dirty="0">
                  <a:solidFill>
                    <a:srgbClr val="3963E4"/>
                  </a:solidFill>
                  <a:latin typeface="Aptos" panose="020B0004020202020204" pitchFamily="34" charset="0"/>
                </a:rPr>
                <a:t>      Watering Pail Placement</a:t>
              </a:r>
            </a:p>
            <a:p>
              <a:pPr marL="0" indent="0">
                <a:buNone/>
              </a:pPr>
              <a:endParaRPr lang="en-US" i="1" dirty="0">
                <a:latin typeface="Aptos" panose="020B00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0D9CAAB-A02D-AB45-7775-5DDE3719092E}"/>
                </a:ext>
              </a:extLst>
            </p:cNvPr>
            <p:cNvSpPr/>
            <p:nvPr/>
          </p:nvSpPr>
          <p:spPr>
            <a:xfrm>
              <a:off x="526696" y="4149182"/>
              <a:ext cx="164592" cy="16459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878E2B-6EB7-28ED-D485-3F6A891A3D7D}"/>
                </a:ext>
              </a:extLst>
            </p:cNvPr>
            <p:cNvSpPr/>
            <p:nvPr/>
          </p:nvSpPr>
          <p:spPr>
            <a:xfrm>
              <a:off x="526696" y="4563118"/>
              <a:ext cx="164592" cy="16459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E4DA1B0-6BA4-8CFE-1ADE-8A9707DA2813}"/>
                </a:ext>
              </a:extLst>
            </p:cNvPr>
            <p:cNvSpPr/>
            <p:nvPr/>
          </p:nvSpPr>
          <p:spPr>
            <a:xfrm>
              <a:off x="526696" y="4987483"/>
              <a:ext cx="164592" cy="164592"/>
            </a:xfrm>
            <a:prstGeom prst="rect">
              <a:avLst/>
            </a:prstGeom>
            <a:solidFill>
              <a:srgbClr val="3963E4"/>
            </a:solidFill>
            <a:ln>
              <a:solidFill>
                <a:srgbClr val="3963E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BF86521-F29D-F5DF-DE30-4B29973CA76F}"/>
              </a:ext>
            </a:extLst>
          </p:cNvPr>
          <p:cNvSpPr txBox="1">
            <a:spLocks/>
          </p:cNvSpPr>
          <p:nvPr/>
        </p:nvSpPr>
        <p:spPr>
          <a:xfrm>
            <a:off x="8539081" y="1918655"/>
            <a:ext cx="3745684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u="sng" dirty="0">
                <a:solidFill>
                  <a:srgbClr val="00B050"/>
                </a:solidFill>
                <a:latin typeface="Aptos" panose="020B0004020202020204" pitchFamily="34" charset="0"/>
              </a:rPr>
              <a:t>Achieved</a:t>
            </a:r>
            <a:r>
              <a:rPr lang="en-US" sz="2000" b="1" dirty="0">
                <a:solidFill>
                  <a:srgbClr val="00B050"/>
                </a:solidFill>
                <a:latin typeface="Aptos" panose="020B0004020202020204" pitchFamily="34" charset="0"/>
              </a:rPr>
              <a:t> Final Goal State 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0AA2C0DD-EB5B-C1C2-A35A-B0450ED60427}"/>
              </a:ext>
            </a:extLst>
          </p:cNvPr>
          <p:cNvSpPr txBox="1">
            <a:spLocks/>
          </p:cNvSpPr>
          <p:nvPr/>
        </p:nvSpPr>
        <p:spPr>
          <a:xfrm>
            <a:off x="4270641" y="1920599"/>
            <a:ext cx="3745684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>
                <a:latin typeface="Aptos" panose="020B0004020202020204" pitchFamily="34" charset="0"/>
              </a:rPr>
              <a:t>Initial State </a:t>
            </a:r>
          </a:p>
        </p:txBody>
      </p:sp>
    </p:spTree>
    <p:extLst>
      <p:ext uri="{BB962C8B-B14F-4D97-AF65-F5344CB8AC3E}">
        <p14:creationId xmlns:p14="http://schemas.microsoft.com/office/powerpoint/2010/main" val="38111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4AC3-45A6-D123-3AD1-36901A90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How Do We Achieve This?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1D7F7-3FEB-8211-E9B5-1A40A2CD2EE9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87F8B340-3372-B6BC-1B34-2E886988A013}"/>
              </a:ext>
            </a:extLst>
          </p:cNvPr>
          <p:cNvSpPr txBox="1">
            <a:spLocks/>
          </p:cNvSpPr>
          <p:nvPr/>
        </p:nvSpPr>
        <p:spPr>
          <a:xfrm>
            <a:off x="1176593" y="2292727"/>
            <a:ext cx="10690942" cy="1277647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We need a measure of what’s close and what’s not</a:t>
            </a:r>
          </a:p>
          <a:p>
            <a:r>
              <a:rPr lang="en-US" sz="2400" dirty="0">
                <a:latin typeface="Aptos" panose="020B0004020202020204" pitchFamily="34" charset="0"/>
              </a:rPr>
              <a:t>Then we need to optimize for this metric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Aptos" panose="020B00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B45F3F-BF8C-D40F-929C-E75F425A3DDB}"/>
              </a:ext>
            </a:extLst>
          </p:cNvPr>
          <p:cNvGrpSpPr/>
          <p:nvPr/>
        </p:nvGrpSpPr>
        <p:grpSpPr>
          <a:xfrm>
            <a:off x="3746081" y="3737694"/>
            <a:ext cx="6325437" cy="3336119"/>
            <a:chOff x="3575690" y="3570374"/>
            <a:chExt cx="6325437" cy="333611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E1E2A05-053E-BF7E-CB3A-8BA2F270ADC4}"/>
                </a:ext>
              </a:extLst>
            </p:cNvPr>
            <p:cNvGrpSpPr/>
            <p:nvPr/>
          </p:nvGrpSpPr>
          <p:grpSpPr>
            <a:xfrm>
              <a:off x="3575690" y="3570374"/>
              <a:ext cx="2893782" cy="3336119"/>
              <a:chOff x="3362330" y="3765264"/>
              <a:chExt cx="2893782" cy="333611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F8720F-3C7C-F1A2-F33E-2E609BF34C61}"/>
                  </a:ext>
                </a:extLst>
              </p:cNvPr>
              <p:cNvSpPr txBox="1"/>
              <p:nvPr/>
            </p:nvSpPr>
            <p:spPr>
              <a:xfrm>
                <a:off x="4558446" y="6701273"/>
                <a:ext cx="5181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❌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B53AAD3-2258-99AD-7745-1B0836643440}"/>
                  </a:ext>
                </a:extLst>
              </p:cNvPr>
              <p:cNvGrpSpPr/>
              <p:nvPr/>
            </p:nvGrpSpPr>
            <p:grpSpPr>
              <a:xfrm>
                <a:off x="3362330" y="3765264"/>
                <a:ext cx="2893782" cy="2779246"/>
                <a:chOff x="3362330" y="3765264"/>
                <a:chExt cx="2893782" cy="2779246"/>
              </a:xfrm>
            </p:grpSpPr>
            <p:pic>
              <p:nvPicPr>
                <p:cNvPr id="11" name="Picture 10" descr="A screenshot of a game&#10;&#10;Description automatically generated">
                  <a:extLst>
                    <a:ext uri="{FF2B5EF4-FFF2-40B4-BE49-F238E27FC236}">
                      <a16:creationId xmlns:a16="http://schemas.microsoft.com/office/drawing/2014/main" id="{C087EFBD-DF37-9063-E97D-ED037A2236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52536"/>
                <a:stretch/>
              </p:blipFill>
              <p:spPr>
                <a:xfrm>
                  <a:off x="3362330" y="3765264"/>
                  <a:ext cx="2893782" cy="2779246"/>
                </a:xfrm>
                <a:prstGeom prst="rect">
                  <a:avLst/>
                </a:prstGeom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455DF6C-2EFD-0FCE-0869-BEFCB9749CEF}"/>
                    </a:ext>
                  </a:extLst>
                </p:cNvPr>
                <p:cNvSpPr/>
                <p:nvPr/>
              </p:nvSpPr>
              <p:spPr>
                <a:xfrm>
                  <a:off x="3389468" y="3886200"/>
                  <a:ext cx="2856117" cy="2600325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14C09F-CE72-D106-84BB-7BC33A9027B5}"/>
                </a:ext>
              </a:extLst>
            </p:cNvPr>
            <p:cNvGrpSpPr/>
            <p:nvPr/>
          </p:nvGrpSpPr>
          <p:grpSpPr>
            <a:xfrm>
              <a:off x="7030064" y="3644836"/>
              <a:ext cx="2871063" cy="3101658"/>
              <a:chOff x="6522064" y="3839726"/>
              <a:chExt cx="2871063" cy="3101658"/>
            </a:xfrm>
          </p:grpSpPr>
          <p:pic>
            <p:nvPicPr>
              <p:cNvPr id="21" name="Graphic 20" descr="Checkmark with solid fill">
                <a:extLst>
                  <a:ext uri="{FF2B5EF4-FFF2-40B4-BE49-F238E27FC236}">
                    <a16:creationId xmlns:a16="http://schemas.microsoft.com/office/drawing/2014/main" id="{329FEFA0-33ED-5E5D-3980-E0AA6F82F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59158" y="6544510"/>
                <a:ext cx="396874" cy="396874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EAA47A8-9B5B-4C97-37A9-DC6937A65EC4}"/>
                  </a:ext>
                </a:extLst>
              </p:cNvPr>
              <p:cNvGrpSpPr/>
              <p:nvPr/>
            </p:nvGrpSpPr>
            <p:grpSpPr>
              <a:xfrm>
                <a:off x="6522064" y="3839726"/>
                <a:ext cx="2871063" cy="2704784"/>
                <a:chOff x="6522064" y="3839726"/>
                <a:chExt cx="2871063" cy="2704784"/>
              </a:xfrm>
            </p:grpSpPr>
            <p:pic>
              <p:nvPicPr>
                <p:cNvPr id="12" name="Picture 11" descr="A screenshot of a game&#10;&#10;Description automatically generated">
                  <a:extLst>
                    <a:ext uri="{FF2B5EF4-FFF2-40B4-BE49-F238E27FC236}">
                      <a16:creationId xmlns:a16="http://schemas.microsoft.com/office/drawing/2014/main" id="{8E64A20F-B059-77C1-9809-5B4B11958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l="51844"/>
                <a:stretch/>
              </p:blipFill>
              <p:spPr>
                <a:xfrm>
                  <a:off x="6522064" y="3839726"/>
                  <a:ext cx="2871063" cy="2704784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70328C1-5160-E949-56E1-94B6FC160F4D}"/>
                    </a:ext>
                  </a:extLst>
                </p:cNvPr>
                <p:cNvSpPr/>
                <p:nvPr/>
              </p:nvSpPr>
              <p:spPr>
                <a:xfrm>
                  <a:off x="6567740" y="3864884"/>
                  <a:ext cx="2779710" cy="2600325"/>
                </a:xfrm>
                <a:prstGeom prst="rect">
                  <a:avLst/>
                </a:prstGeom>
                <a:noFill/>
                <a:ln w="76200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57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6AD20-2419-4B13-23B7-A86BC0B23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C816-78A9-9E4E-7F55-F7C85073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Solving the Misalignment Problem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CF868D37-51CA-AF1B-D320-4BDC6A52F259}"/>
              </a:ext>
            </a:extLst>
          </p:cNvPr>
          <p:cNvSpPr txBox="1">
            <a:spLocks/>
          </p:cNvSpPr>
          <p:nvPr/>
        </p:nvSpPr>
        <p:spPr>
          <a:xfrm>
            <a:off x="1176593" y="2292727"/>
            <a:ext cx="10690942" cy="1277647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Human-Robot collaborations on the rise</a:t>
            </a:r>
          </a:p>
          <a:p>
            <a:pPr marL="0" indent="0">
              <a:buNone/>
            </a:pP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31E21-84E8-3760-15A7-82DCC20DB51C}"/>
              </a:ext>
            </a:extLst>
          </p:cNvPr>
          <p:cNvSpPr txBox="1"/>
          <p:nvPr/>
        </p:nvSpPr>
        <p:spPr>
          <a:xfrm>
            <a:off x="7736" y="7429898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1179E88-83DA-E790-B1FD-AF06FB754EC1}"/>
              </a:ext>
            </a:extLst>
          </p:cNvPr>
          <p:cNvSpPr txBox="1">
            <a:spLocks/>
          </p:cNvSpPr>
          <p:nvPr/>
        </p:nvSpPr>
        <p:spPr>
          <a:xfrm>
            <a:off x="1461073" y="5830067"/>
            <a:ext cx="4362667" cy="58858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HUMAN GOAL: </a:t>
            </a:r>
            <a:br>
              <a:rPr lang="en-US" b="1" dirty="0">
                <a:latin typeface="Aptos" panose="020B0004020202020204" pitchFamily="34" charset="0"/>
              </a:rPr>
            </a:br>
            <a:r>
              <a:rPr lang="en-US" i="1" dirty="0">
                <a:latin typeface="Aptos" panose="020B0004020202020204" pitchFamily="34" charset="0"/>
              </a:rPr>
              <a:t>“Matcha Latte, please.” </a:t>
            </a:r>
          </a:p>
        </p:txBody>
      </p:sp>
      <p:pic>
        <p:nvPicPr>
          <p:cNvPr id="7" name="Picture 6" descr="A green drink with ice cubes in a glass&#10;&#10;AI-generated content may be incorrect.">
            <a:extLst>
              <a:ext uri="{FF2B5EF4-FFF2-40B4-BE49-F238E27FC236}">
                <a16:creationId xmlns:a16="http://schemas.microsoft.com/office/drawing/2014/main" id="{A5470D1C-556E-7C88-F6DA-195B7328C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96" y="3322318"/>
            <a:ext cx="2811848" cy="2274098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1BE1C000-EB9E-A05C-310B-92061372D9B6}"/>
              </a:ext>
            </a:extLst>
          </p:cNvPr>
          <p:cNvSpPr txBox="1">
            <a:spLocks/>
          </p:cNvSpPr>
          <p:nvPr/>
        </p:nvSpPr>
        <p:spPr>
          <a:xfrm>
            <a:off x="5990566" y="5830067"/>
            <a:ext cx="6301580" cy="58858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HUMAN EXPECTATIONS: </a:t>
            </a:r>
            <a:br>
              <a:rPr lang="en-US" b="1" dirty="0">
                <a:latin typeface="Aptos" panose="020B0004020202020204" pitchFamily="34" charset="0"/>
              </a:rPr>
            </a:br>
            <a:r>
              <a:rPr lang="en-US" i="1" dirty="0">
                <a:latin typeface="Aptos" panose="020B0004020202020204" pitchFamily="34" charset="0"/>
              </a:rPr>
              <a:t>“Matcha Latte with XYZ, please.”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9ADA2D-EE40-6A54-F3FE-A435931DEEC1}"/>
              </a:ext>
            </a:extLst>
          </p:cNvPr>
          <p:cNvGrpSpPr/>
          <p:nvPr/>
        </p:nvGrpSpPr>
        <p:grpSpPr>
          <a:xfrm>
            <a:off x="6750028" y="3322319"/>
            <a:ext cx="6305572" cy="2274097"/>
            <a:chOff x="6580523" y="3299364"/>
            <a:chExt cx="7092706" cy="2557976"/>
          </a:xfrm>
        </p:grpSpPr>
        <p:pic>
          <p:nvPicPr>
            <p:cNvPr id="21" name="Picture 20" descr="A diagram of a drink&#10;&#10;AI-generated content may be incorrect.">
              <a:extLst>
                <a:ext uri="{FF2B5EF4-FFF2-40B4-BE49-F238E27FC236}">
                  <a16:creationId xmlns:a16="http://schemas.microsoft.com/office/drawing/2014/main" id="{E6CD51F1-F484-C7B3-F603-A494AA8E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0523" y="3299364"/>
              <a:ext cx="4557750" cy="2557976"/>
            </a:xfrm>
            <a:prstGeom prst="rect">
              <a:avLst/>
            </a:prstGeom>
          </p:spPr>
        </p:pic>
        <p:sp>
          <p:nvSpPr>
            <p:cNvPr id="22" name="Text Placeholder 15">
              <a:extLst>
                <a:ext uri="{FF2B5EF4-FFF2-40B4-BE49-F238E27FC236}">
                  <a16:creationId xmlns:a16="http://schemas.microsoft.com/office/drawing/2014/main" id="{A07917E3-5B20-E3BE-8822-5EA1C01A98FF}"/>
                </a:ext>
              </a:extLst>
            </p:cNvPr>
            <p:cNvSpPr txBox="1">
              <a:spLocks/>
            </p:cNvSpPr>
            <p:nvPr/>
          </p:nvSpPr>
          <p:spPr>
            <a:xfrm>
              <a:off x="10788604" y="4582498"/>
              <a:ext cx="2884625" cy="588580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i="1" dirty="0">
                  <a:latin typeface="Aptos" panose="020B0004020202020204" pitchFamily="34" charset="0"/>
                </a:rPr>
                <a:t>GOAL SPECIFICATION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84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9A6D-ED10-CADD-46E9-393F0DBC1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3106-2578-E2DC-A816-D7EA9BF8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2107"/>
            <a:ext cx="13817600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Goal State Divergence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8C669-7DCA-0AF3-40A4-EE73AA199011}"/>
              </a:ext>
            </a:extLst>
          </p:cNvPr>
          <p:cNvSpPr/>
          <p:nvPr/>
        </p:nvSpPr>
        <p:spPr>
          <a:xfrm>
            <a:off x="6908800" y="2343239"/>
            <a:ext cx="5193948" cy="3417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199117E6-B571-636C-3B43-70F636289655}"/>
              </a:ext>
            </a:extLst>
          </p:cNvPr>
          <p:cNvSpPr txBox="1">
            <a:spLocks/>
          </p:cNvSpPr>
          <p:nvPr/>
        </p:nvSpPr>
        <p:spPr>
          <a:xfrm>
            <a:off x="7211606" y="3479338"/>
            <a:ext cx="4738741" cy="1957678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Goal Achieved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Final goal state closely aligned with human expectations</a:t>
            </a:r>
            <a:br>
              <a:rPr lang="en-US" sz="240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</a:br>
            <a:endParaRPr lang="en-US" sz="2400" dirty="0">
              <a:solidFill>
                <a:schemeClr val="tx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US" i="1" dirty="0">
              <a:latin typeface="Aptos" panose="020B00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BE1458-4E9D-E98B-D26E-6D457FE87A0F}"/>
              </a:ext>
            </a:extLst>
          </p:cNvPr>
          <p:cNvSpPr/>
          <p:nvPr/>
        </p:nvSpPr>
        <p:spPr>
          <a:xfrm>
            <a:off x="6908800" y="2310364"/>
            <a:ext cx="5193948" cy="8452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A80587-E3F6-D82D-032A-6FF4386F0F6F}"/>
              </a:ext>
            </a:extLst>
          </p:cNvPr>
          <p:cNvSpPr txBox="1">
            <a:spLocks/>
          </p:cNvSpPr>
          <p:nvPr/>
        </p:nvSpPr>
        <p:spPr>
          <a:xfrm>
            <a:off x="6908800" y="2394039"/>
            <a:ext cx="5193947" cy="544676"/>
          </a:xfrm>
          <a:prstGeom prst="rect">
            <a:avLst/>
          </a:prstGeom>
          <a:ln>
            <a:noFill/>
          </a:ln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OBJECTIVES</a:t>
            </a:r>
            <a:endParaRPr lang="en-US" sz="3200" dirty="0"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3EDF7-11F9-F264-7C70-FFD9092696DA}"/>
              </a:ext>
            </a:extLst>
          </p:cNvPr>
          <p:cNvSpPr/>
          <p:nvPr/>
        </p:nvSpPr>
        <p:spPr>
          <a:xfrm>
            <a:off x="1237332" y="2343239"/>
            <a:ext cx="5193948" cy="3417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106F6-08CD-6046-E48A-5F5AEF1B1E3D}"/>
              </a:ext>
            </a:extLst>
          </p:cNvPr>
          <p:cNvSpPr/>
          <p:nvPr/>
        </p:nvSpPr>
        <p:spPr>
          <a:xfrm>
            <a:off x="1237332" y="2310364"/>
            <a:ext cx="5193948" cy="8452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048A0A-F4B4-C5C4-3954-038DF09D72F7}"/>
              </a:ext>
            </a:extLst>
          </p:cNvPr>
          <p:cNvSpPr txBox="1">
            <a:spLocks/>
          </p:cNvSpPr>
          <p:nvPr/>
        </p:nvSpPr>
        <p:spPr>
          <a:xfrm>
            <a:off x="1237331" y="2434679"/>
            <a:ext cx="5193947" cy="544676"/>
          </a:xfrm>
          <a:prstGeom prst="rect">
            <a:avLst/>
          </a:prstGeom>
          <a:ln>
            <a:noFill/>
          </a:ln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DEFINITION</a:t>
            </a:r>
            <a:endParaRPr lang="en-US" sz="3200" dirty="0">
              <a:latin typeface="Aptos" panose="020B0004020202020204" pitchFamily="34" charset="0"/>
            </a:endParaRP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E1213C7-8ACF-D151-EAD6-0F9D44071BC8}"/>
              </a:ext>
            </a:extLst>
          </p:cNvPr>
          <p:cNvSpPr txBox="1">
            <a:spLocks/>
          </p:cNvSpPr>
          <p:nvPr/>
        </p:nvSpPr>
        <p:spPr>
          <a:xfrm>
            <a:off x="1573611" y="3459018"/>
            <a:ext cx="4738741" cy="1957678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A metric which quantifies the difference between the final goal state a human expected and the one a robot achieved.</a:t>
            </a:r>
            <a:endParaRPr lang="en-US" i="1" dirty="0"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22E7B-873D-31FC-6565-DAF58EAA9E2F}"/>
              </a:ext>
            </a:extLst>
          </p:cNvPr>
          <p:cNvSpPr txBox="1"/>
          <p:nvPr/>
        </p:nvSpPr>
        <p:spPr>
          <a:xfrm>
            <a:off x="674544" y="6347629"/>
            <a:ext cx="2948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Assumptions: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9A319-9493-CCD4-28EE-62FE5FEA4682}"/>
              </a:ext>
            </a:extLst>
          </p:cNvPr>
          <p:cNvSpPr txBox="1"/>
          <p:nvPr/>
        </p:nvSpPr>
        <p:spPr>
          <a:xfrm>
            <a:off x="7526528" y="6361769"/>
            <a:ext cx="477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Human-Robot Share Same Fluents/Goal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511E88-17D2-2F8E-F729-8BA109BF1349}"/>
              </a:ext>
            </a:extLst>
          </p:cNvPr>
          <p:cNvSpPr/>
          <p:nvPr/>
        </p:nvSpPr>
        <p:spPr>
          <a:xfrm>
            <a:off x="3773449" y="6410524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1CED72-D01C-F975-04F6-CA605DDE00C8}"/>
              </a:ext>
            </a:extLst>
          </p:cNvPr>
          <p:cNvSpPr txBox="1"/>
          <p:nvPr/>
        </p:nvSpPr>
        <p:spPr>
          <a:xfrm>
            <a:off x="3680915" y="6389982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C00F8-909C-28FE-84B3-ECD4BD1C4ED1}"/>
              </a:ext>
            </a:extLst>
          </p:cNvPr>
          <p:cNvSpPr txBox="1"/>
          <p:nvPr/>
        </p:nvSpPr>
        <p:spPr>
          <a:xfrm>
            <a:off x="4070868" y="6374329"/>
            <a:ext cx="3140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Access to Human’s Model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3E31E2-8842-5652-6E03-75331A2F9D5F}"/>
              </a:ext>
            </a:extLst>
          </p:cNvPr>
          <p:cNvSpPr/>
          <p:nvPr/>
        </p:nvSpPr>
        <p:spPr>
          <a:xfrm>
            <a:off x="7247077" y="6410524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9047B6-2CB0-6A48-9B38-520AF190AC08}"/>
              </a:ext>
            </a:extLst>
          </p:cNvPr>
          <p:cNvSpPr txBox="1"/>
          <p:nvPr/>
        </p:nvSpPr>
        <p:spPr>
          <a:xfrm>
            <a:off x="7165797" y="639606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42084A-334C-073A-474E-E1E2BD5E3CFE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092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708B-0D85-280A-4473-88459854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Calculating Goal State Divergence</a:t>
            </a:r>
            <a:endParaRPr lang="en-US" dirty="0"/>
          </a:p>
        </p:txBody>
      </p:sp>
      <p:pic>
        <p:nvPicPr>
          <p:cNvPr id="5" name="Picture 4" descr="A diagram of a person's state&#10;&#10;Description automatically generated">
            <a:extLst>
              <a:ext uri="{FF2B5EF4-FFF2-40B4-BE49-F238E27FC236}">
                <a16:creationId xmlns:a16="http://schemas.microsoft.com/office/drawing/2014/main" id="{853094C8-C32F-CF55-14DD-F48837E51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44" y="2098254"/>
            <a:ext cx="9909711" cy="429420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20DAB8-BB8A-6E5A-6025-845437F031EC}"/>
              </a:ext>
            </a:extLst>
          </p:cNvPr>
          <p:cNvSpPr txBox="1">
            <a:spLocks/>
          </p:cNvSpPr>
          <p:nvPr/>
        </p:nvSpPr>
        <p:spPr>
          <a:xfrm>
            <a:off x="0" y="6498674"/>
            <a:ext cx="13817600" cy="497893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i="1" dirty="0">
                <a:latin typeface="Aptos" panose="020B0004020202020204" pitchFamily="34" charset="0"/>
              </a:rPr>
              <a:t>Goal State Divergence measures the difference between the human/robot’s final goal state fluents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EBA65-54B2-284A-4262-FA5DBEBCEFC7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876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38AFE-A5E2-8AC5-14BC-3143E317F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85D2-9A00-76BA-9137-9AEF8CBE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Approximating Goal State Divergence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B660A-D544-7121-B212-9DCECDAB0FB3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4F8361-CB7C-FF84-23E5-D62D31555F77}"/>
              </a:ext>
            </a:extLst>
          </p:cNvPr>
          <p:cNvGrpSpPr/>
          <p:nvPr/>
        </p:nvGrpSpPr>
        <p:grpSpPr>
          <a:xfrm>
            <a:off x="1715987" y="2383208"/>
            <a:ext cx="10385624" cy="3653179"/>
            <a:chOff x="1878930" y="2381860"/>
            <a:chExt cx="10385624" cy="3653179"/>
          </a:xfrm>
        </p:grpSpPr>
        <p:pic>
          <p:nvPicPr>
            <p:cNvPr id="3" name="Picture 2" descr="A white background with black text and red x&#10;&#10;Description automatically generated">
              <a:extLst>
                <a:ext uri="{FF2B5EF4-FFF2-40B4-BE49-F238E27FC236}">
                  <a16:creationId xmlns:a16="http://schemas.microsoft.com/office/drawing/2014/main" id="{F2D24B8F-B027-64BE-E999-A429E33D1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8930" y="2381860"/>
              <a:ext cx="10059739" cy="365317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56EDE9-0C42-8715-C506-096EA0680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3842" y="2448560"/>
              <a:ext cx="570614" cy="43398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80BA1A-87BF-A431-EECD-ABE6ADC55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73744" y="4977052"/>
              <a:ext cx="590810" cy="420851"/>
            </a:xfrm>
            <a:prstGeom prst="rect">
              <a:avLst/>
            </a:prstGeom>
          </p:spPr>
        </p:pic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79EF742-6766-8B9A-EBED-458CCD03FDF0}"/>
              </a:ext>
            </a:extLst>
          </p:cNvPr>
          <p:cNvSpPr txBox="1">
            <a:spLocks/>
          </p:cNvSpPr>
          <p:nvPr/>
        </p:nvSpPr>
        <p:spPr>
          <a:xfrm>
            <a:off x="0" y="6498674"/>
            <a:ext cx="13817600" cy="497893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i="1" dirty="0">
                <a:solidFill>
                  <a:schemeClr val="tx2"/>
                </a:solidFill>
                <a:latin typeface="Aptos" panose="020B0004020202020204" pitchFamily="34" charset="0"/>
              </a:rPr>
              <a:t>Assumption:</a:t>
            </a:r>
            <a:r>
              <a:rPr lang="en-US" b="1" i="1" dirty="0">
                <a:latin typeface="Aptos" panose="020B0004020202020204" pitchFamily="34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ptos" panose="020B0004020202020204" pitchFamily="34" charset="0"/>
              </a:rPr>
              <a:t>A loose upper bound where the space of all plans is considered</a:t>
            </a:r>
          </a:p>
        </p:txBody>
      </p:sp>
    </p:spTree>
    <p:extLst>
      <p:ext uri="{BB962C8B-B14F-4D97-AF65-F5344CB8AC3E}">
        <p14:creationId xmlns:p14="http://schemas.microsoft.com/office/powerpoint/2010/main" val="11733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976-6910-F799-CF57-617B2C401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D032FECD-42E8-7FD0-9A35-D7DA224D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61" y="2176199"/>
            <a:ext cx="10264003" cy="442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B1D61-7F98-72FD-5900-411190CA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Design for Reducing Goal State Divergence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63ED0-1569-DB54-1647-4385F3D91C15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022553-3969-8685-59DD-5061A4749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899" y="4990378"/>
            <a:ext cx="570614" cy="433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EC0933-B304-0169-1ABE-4EEDEF784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0703" y="5826699"/>
            <a:ext cx="590810" cy="4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37825-7871-AA43-4F14-3648C4D12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red x&#10;&#10;AI-generated content may be incorrect.">
            <a:extLst>
              <a:ext uri="{FF2B5EF4-FFF2-40B4-BE49-F238E27FC236}">
                <a16:creationId xmlns:a16="http://schemas.microsoft.com/office/drawing/2014/main" id="{7B344CA9-38FA-A4DE-CE01-EEED1AA9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43" y="4522204"/>
            <a:ext cx="9065616" cy="2223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9422E-D520-E72A-459D-CC5399DD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Design for Reducing Goal State Divergence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C4D30-7D30-AAAF-A046-6725FBBC2B7E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811-D68B-6BD6-7C22-7B1FBB5A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43" y="4931751"/>
            <a:ext cx="570614" cy="433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D1AD61-A2C4-2411-F979-087B454CD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547" y="5779358"/>
            <a:ext cx="590810" cy="4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D0265-C826-0A7D-CC4D-E7DD337E9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410DAC-86EC-EEB4-5B07-784BF3BFB990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FE8F8D-83C3-06E3-CBAC-941E768DE54E}"/>
              </a:ext>
            </a:extLst>
          </p:cNvPr>
          <p:cNvSpPr txBox="1">
            <a:spLocks/>
          </p:cNvSpPr>
          <p:nvPr/>
        </p:nvSpPr>
        <p:spPr>
          <a:xfrm>
            <a:off x="0" y="5979435"/>
            <a:ext cx="13817600" cy="1162691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i="1" dirty="0">
                <a:latin typeface="Aptos" panose="020B0004020202020204" pitchFamily="34" charset="0"/>
              </a:rPr>
            </a:br>
            <a:r>
              <a:rPr lang="en-US" b="1" i="1" dirty="0">
                <a:latin typeface="Aptos" panose="020B0004020202020204" pitchFamily="34" charset="0"/>
              </a:rPr>
              <a:t>Assumption: </a:t>
            </a:r>
            <a:r>
              <a:rPr lang="en-US" i="1" dirty="0">
                <a:latin typeface="Aptos" panose="020B0004020202020204" pitchFamily="34" charset="0"/>
              </a:rPr>
              <a:t>All design modifications are independent &amp; can therefore be made in any order</a:t>
            </a:r>
            <a:br>
              <a:rPr lang="en-US" i="1" dirty="0">
                <a:latin typeface="Aptos" panose="020B0004020202020204" pitchFamily="34" charset="0"/>
              </a:rPr>
            </a:br>
            <a:endParaRPr lang="en-US" i="1" dirty="0">
              <a:latin typeface="Aptos" panose="020B00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A850A8-9BC8-3892-FC32-38CD924C1E10}"/>
              </a:ext>
            </a:extLst>
          </p:cNvPr>
          <p:cNvGrpSpPr/>
          <p:nvPr/>
        </p:nvGrpSpPr>
        <p:grpSpPr>
          <a:xfrm>
            <a:off x="1703539" y="744692"/>
            <a:ext cx="10784143" cy="5234743"/>
            <a:chOff x="1703539" y="744692"/>
            <a:chExt cx="10784143" cy="52347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6CE288-BC3D-B65D-58C2-50564B919201}"/>
                </a:ext>
              </a:extLst>
            </p:cNvPr>
            <p:cNvGrpSpPr/>
            <p:nvPr/>
          </p:nvGrpSpPr>
          <p:grpSpPr>
            <a:xfrm>
              <a:off x="1703539" y="744692"/>
              <a:ext cx="10784143" cy="5234743"/>
              <a:chOff x="1703539" y="744692"/>
              <a:chExt cx="10784143" cy="523474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1719B53-89DD-8581-098E-3D134488CD6B}"/>
                  </a:ext>
                </a:extLst>
              </p:cNvPr>
              <p:cNvGrpSpPr/>
              <p:nvPr/>
            </p:nvGrpSpPr>
            <p:grpSpPr>
              <a:xfrm>
                <a:off x="1703539" y="744692"/>
                <a:ext cx="10784143" cy="5234743"/>
                <a:chOff x="1703539" y="744692"/>
                <a:chExt cx="10784143" cy="5234743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FFB69487-5378-8135-AE6F-5DEB24FF8627}"/>
                    </a:ext>
                  </a:extLst>
                </p:cNvPr>
                <p:cNvGrpSpPr/>
                <p:nvPr/>
              </p:nvGrpSpPr>
              <p:grpSpPr>
                <a:xfrm>
                  <a:off x="1703539" y="744692"/>
                  <a:ext cx="10784143" cy="5234743"/>
                  <a:chOff x="1516726" y="1629595"/>
                  <a:chExt cx="10784143" cy="5234743"/>
                </a:xfrm>
              </p:grpSpPr>
              <p:pic>
                <p:nvPicPr>
                  <p:cNvPr id="6" name="Picture 5" descr="A white text with black text&#10;&#10;AI-generated content may be incorrect.">
                    <a:extLst>
                      <a:ext uri="{FF2B5EF4-FFF2-40B4-BE49-F238E27FC236}">
                        <a16:creationId xmlns:a16="http://schemas.microsoft.com/office/drawing/2014/main" id="{71179433-A6B4-9FC4-5185-90019E2278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516726" y="1629595"/>
                    <a:ext cx="10784143" cy="5234743"/>
                  </a:xfrm>
                  <a:prstGeom prst="rect">
                    <a:avLst/>
                  </a:prstGeom>
                </p:spPr>
              </p:pic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2F4A41BA-E0C5-F112-2C6F-E349A36C462E}"/>
                      </a:ext>
                    </a:extLst>
                  </p:cNvPr>
                  <p:cNvSpPr/>
                  <p:nvPr/>
                </p:nvSpPr>
                <p:spPr>
                  <a:xfrm>
                    <a:off x="1681316" y="1629595"/>
                    <a:ext cx="7295536" cy="4646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7E8CDAB-62D3-0CEC-8518-F40ACA7ADD7E}"/>
                    </a:ext>
                  </a:extLst>
                </p:cNvPr>
                <p:cNvSpPr/>
                <p:nvPr/>
              </p:nvSpPr>
              <p:spPr>
                <a:xfrm>
                  <a:off x="7563080" y="2143760"/>
                  <a:ext cx="148727" cy="21385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9A7174-F1BB-3727-167A-A825CA75A2CA}"/>
                  </a:ext>
                </a:extLst>
              </p:cNvPr>
              <p:cNvSpPr/>
              <p:nvPr/>
            </p:nvSpPr>
            <p:spPr>
              <a:xfrm>
                <a:off x="7711807" y="2143760"/>
                <a:ext cx="4476335" cy="402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9354DC-CF1B-A764-9AD1-FCA21496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805" y="2149306"/>
              <a:ext cx="4329019" cy="3684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906422-C0D7-8C27-6CE9-6033EA95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2416"/>
            <a:ext cx="13817599" cy="815608"/>
          </a:xfrm>
        </p:spPr>
        <p:txBody>
          <a:bodyPr/>
          <a:lstStyle/>
          <a:p>
            <a:pPr algn="ctr"/>
            <a:r>
              <a:rPr lang="en-US" sz="4100" dirty="0">
                <a:latin typeface="Aptos" panose="020B0004020202020204" pitchFamily="34" charset="0"/>
              </a:rPr>
              <a:t>Human-Robot Goal Alignment Design Problem (HRGAD)</a:t>
            </a:r>
          </a:p>
        </p:txBody>
      </p:sp>
    </p:spTree>
    <p:extLst>
      <p:ext uri="{BB962C8B-B14F-4D97-AF65-F5344CB8AC3E}">
        <p14:creationId xmlns:p14="http://schemas.microsoft.com/office/powerpoint/2010/main" val="11952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7170C-69CB-4800-4450-1EDB4F2B0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2362-DD0B-5C2E-E5C1-4BFD72FE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4882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HRGAD Design Problem Cost Minimization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A44B3-D3C4-9F77-3D89-F09773CBC6B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14" name="Picture 1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E1302C12-A925-CAA5-8ABA-6DA1CED156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71" t="354" b="82170"/>
          <a:stretch/>
        </p:blipFill>
        <p:spPr>
          <a:xfrm>
            <a:off x="1566344" y="2237807"/>
            <a:ext cx="10761774" cy="622038"/>
          </a:xfrm>
          <a:prstGeom prst="rect">
            <a:avLst/>
          </a:prstGeom>
        </p:spPr>
      </p:pic>
      <p:pic>
        <p:nvPicPr>
          <p:cNvPr id="15" name="Picture 1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7191AD16-8C29-0EDF-3181-98B9DDDC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4" t="18951" r="48609" b="68849"/>
          <a:stretch/>
        </p:blipFill>
        <p:spPr>
          <a:xfrm>
            <a:off x="1630141" y="2878597"/>
            <a:ext cx="5299893" cy="409802"/>
          </a:xfrm>
          <a:prstGeom prst="rect">
            <a:avLst/>
          </a:prstGeom>
        </p:spPr>
      </p:pic>
      <p:pic>
        <p:nvPicPr>
          <p:cNvPr id="17" name="Picture 16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9579B2C9-CB44-8645-DB9E-BBDC38DF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39" t="35508" r="42084" b="35680"/>
          <a:stretch/>
        </p:blipFill>
        <p:spPr>
          <a:xfrm>
            <a:off x="5812573" y="3412350"/>
            <a:ext cx="2192454" cy="1173153"/>
          </a:xfrm>
          <a:prstGeom prst="rect">
            <a:avLst/>
          </a:prstGeom>
        </p:spPr>
      </p:pic>
      <p:pic>
        <p:nvPicPr>
          <p:cNvPr id="13" name="Picture 12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772DC6E1-95F5-DC9C-6760-E1AE17BD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193" b="13347"/>
          <a:stretch/>
        </p:blipFill>
        <p:spPr>
          <a:xfrm>
            <a:off x="1566344" y="4712590"/>
            <a:ext cx="10860067" cy="700557"/>
          </a:xfrm>
          <a:prstGeom prst="rect">
            <a:avLst/>
          </a:prstGeom>
        </p:spPr>
      </p:pic>
      <p:pic>
        <p:nvPicPr>
          <p:cNvPr id="18" name="Picture 17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2AA85012-A640-AFDB-33D7-FAD1B757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0" t="85296" r="87774" b="2726"/>
          <a:stretch/>
        </p:blipFill>
        <p:spPr>
          <a:xfrm>
            <a:off x="12249879" y="4807969"/>
            <a:ext cx="1285573" cy="467009"/>
          </a:xfrm>
          <a:prstGeom prst="rect">
            <a:avLst/>
          </a:prstGeom>
        </p:spPr>
      </p:pic>
      <p:pic>
        <p:nvPicPr>
          <p:cNvPr id="29" name="Picture 28" descr="A black and white symbol&#10;&#10;AI-generated content may be incorrect.">
            <a:extLst>
              <a:ext uri="{FF2B5EF4-FFF2-40B4-BE49-F238E27FC236}">
                <a16:creationId xmlns:a16="http://schemas.microsoft.com/office/drawing/2014/main" id="{723736D1-C0D4-DBD7-7720-978D1FE8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71" y="5375878"/>
            <a:ext cx="2757361" cy="54065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C2A3F8A-5ADD-2D83-5831-3E22E4DCE786}"/>
              </a:ext>
            </a:extLst>
          </p:cNvPr>
          <p:cNvSpPr/>
          <p:nvPr/>
        </p:nvSpPr>
        <p:spPr>
          <a:xfrm>
            <a:off x="10904860" y="4807969"/>
            <a:ext cx="2690037" cy="525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A90B9-E278-E0B3-7983-1FAE6AC3D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783D-FD8B-DE4B-8751-67FB0524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310348"/>
            <a:ext cx="12561453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How Do We Solve an HRGAD Problem?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D17C3-185C-0BF7-20BA-55F9139F648D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4125795D-2D59-B8C1-2D71-0BDE4176FA60}"/>
              </a:ext>
            </a:extLst>
          </p:cNvPr>
          <p:cNvSpPr txBox="1">
            <a:spLocks/>
          </p:cNvSpPr>
          <p:nvPr/>
        </p:nvSpPr>
        <p:spPr>
          <a:xfrm>
            <a:off x="1786597" y="1830651"/>
            <a:ext cx="11591620" cy="433757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Compile human-robot models into single planning problem</a:t>
            </a:r>
            <a:br>
              <a:rPr lang="en-US" sz="2400" b="1" dirty="0">
                <a:latin typeface="Aptos" panose="020B0004020202020204" pitchFamily="34" charset="0"/>
              </a:rPr>
            </a:br>
            <a:endParaRPr lang="en-US" sz="2400" b="1" dirty="0">
              <a:latin typeface="Aptos" panose="020B00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Generate human-robot plans for the specified goal</a:t>
            </a: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Each set of actions will operate on a different copy of the state </a:t>
            </a:r>
            <a:r>
              <a:rPr lang="en-US" sz="2200" dirty="0" err="1">
                <a:latin typeface="Aptos" panose="020B0004020202020204" pitchFamily="34" charset="0"/>
              </a:rPr>
              <a:t>fluents</a:t>
            </a: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Have human-robot achieve goal using identified plans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Compare human-robot final goal states using a set of compare actions</a:t>
            </a:r>
            <a:br>
              <a:rPr lang="en-US" sz="2600" dirty="0">
                <a:latin typeface="Aptos" panose="020B0004020202020204" pitchFamily="34" charset="0"/>
              </a:rPr>
            </a:br>
            <a:endParaRPr lang="en-US" sz="2600" dirty="0">
              <a:latin typeface="Aptos" panose="020B00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CF3051F2-FEF9-D440-E4EF-5029C8C52CF0}"/>
              </a:ext>
            </a:extLst>
          </p:cNvPr>
          <p:cNvSpPr txBox="1">
            <a:spLocks/>
          </p:cNvSpPr>
          <p:nvPr/>
        </p:nvSpPr>
        <p:spPr>
          <a:xfrm>
            <a:off x="-1" y="6672864"/>
            <a:ext cx="13817599" cy="4534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latin typeface="Aptos" panose="020B0004020202020204" pitchFamily="34" charset="0"/>
              </a:rPr>
              <a:t>Note: </a:t>
            </a:r>
            <a:r>
              <a:rPr lang="en-US" i="1" dirty="0">
                <a:latin typeface="Aptos" panose="020B0004020202020204" pitchFamily="34" charset="0"/>
              </a:rPr>
              <a:t>To get the upper/lower bound, we will penalize the planner based on the behavior we want </a:t>
            </a:r>
            <a:br>
              <a:rPr lang="en-US" i="1" dirty="0">
                <a:latin typeface="Aptos" panose="020B0004020202020204" pitchFamily="34" charset="0"/>
              </a:rPr>
            </a:br>
            <a:endParaRPr lang="en-US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ED97-1A43-48D1-18D1-DD77E7934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008A-BBC2-9300-955C-44E598BA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5791C-B413-CCCB-A032-9DDE9C487622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39125B-BFF9-1248-A9CD-18092AE5C3B7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Human Model: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Robot Model: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9A572E-A1B3-4ED4-B0BD-4B35509934FF}"/>
              </a:ext>
            </a:extLst>
          </p:cNvPr>
          <p:cNvSpPr/>
          <p:nvPr/>
        </p:nvSpPr>
        <p:spPr>
          <a:xfrm>
            <a:off x="10766812" y="2320739"/>
            <a:ext cx="733778" cy="5479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D281D0-6A4C-5754-BCAE-2FEC3EAF17F5}"/>
              </a:ext>
            </a:extLst>
          </p:cNvPr>
          <p:cNvSpPr/>
          <p:nvPr/>
        </p:nvSpPr>
        <p:spPr>
          <a:xfrm>
            <a:off x="11626594" y="2320739"/>
            <a:ext cx="733778" cy="5479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49D735-9AA5-4FD7-0D22-ACDA89776BFD}"/>
              </a:ext>
            </a:extLst>
          </p:cNvPr>
          <p:cNvSpPr/>
          <p:nvPr/>
        </p:nvSpPr>
        <p:spPr>
          <a:xfrm>
            <a:off x="8566948" y="5184998"/>
            <a:ext cx="733778" cy="5479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2454FD-EFB3-0C46-BFA2-7B4E4D3A00F5}"/>
              </a:ext>
            </a:extLst>
          </p:cNvPr>
          <p:cNvGrpSpPr/>
          <p:nvPr/>
        </p:nvGrpSpPr>
        <p:grpSpPr>
          <a:xfrm>
            <a:off x="2902931" y="2428933"/>
            <a:ext cx="2791741" cy="528234"/>
            <a:chOff x="4459883" y="2415692"/>
            <a:chExt cx="2791741" cy="52823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EF2A17D-790C-F919-EB58-3A57EEDC8C52}"/>
                </a:ext>
              </a:extLst>
            </p:cNvPr>
            <p:cNvGrpSpPr/>
            <p:nvPr/>
          </p:nvGrpSpPr>
          <p:grpSpPr>
            <a:xfrm>
              <a:off x="4459883" y="2415692"/>
              <a:ext cx="2791741" cy="528234"/>
              <a:chOff x="2059622" y="5383121"/>
              <a:chExt cx="4028743" cy="762291"/>
            </a:xfrm>
          </p:grpSpPr>
          <p:pic>
            <p:nvPicPr>
              <p:cNvPr id="40" name="Picture 39" descr="A close-up of a number&#10;&#10;Description automatically generated">
                <a:extLst>
                  <a:ext uri="{FF2B5EF4-FFF2-40B4-BE49-F238E27FC236}">
                    <a16:creationId xmlns:a16="http://schemas.microsoft.com/office/drawing/2014/main" id="{57C9FB51-E357-E4B7-E8D9-5B7159F8A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9622" y="5383121"/>
                <a:ext cx="3726754" cy="762291"/>
              </a:xfrm>
              <a:prstGeom prst="rect">
                <a:avLst/>
              </a:prstGeom>
            </p:spPr>
          </p:pic>
          <p:pic>
            <p:nvPicPr>
              <p:cNvPr id="41" name="Picture 40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DDE12BEF-8A38-EE5D-711C-D88CDE319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001" y="5426165"/>
                <a:ext cx="2532364" cy="657441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8490D7-6B92-22F6-802F-D7D584571330}"/>
                </a:ext>
              </a:extLst>
            </p:cNvPr>
            <p:cNvSpPr/>
            <p:nvPr/>
          </p:nvSpPr>
          <p:spPr>
            <a:xfrm>
              <a:off x="5751121" y="2415692"/>
              <a:ext cx="117815" cy="72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F5B58C-24CA-1268-A6CE-5157839EE5A2}"/>
              </a:ext>
            </a:extLst>
          </p:cNvPr>
          <p:cNvCxnSpPr>
            <a:cxnSpLocks/>
          </p:cNvCxnSpPr>
          <p:nvPr/>
        </p:nvCxnSpPr>
        <p:spPr>
          <a:xfrm>
            <a:off x="5805325" y="2686550"/>
            <a:ext cx="1373760" cy="65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3497D6-DD82-85E5-E3E8-1558ECE13910}"/>
              </a:ext>
            </a:extLst>
          </p:cNvPr>
          <p:cNvCxnSpPr>
            <a:cxnSpLocks/>
          </p:cNvCxnSpPr>
          <p:nvPr/>
        </p:nvCxnSpPr>
        <p:spPr>
          <a:xfrm>
            <a:off x="5863726" y="3491557"/>
            <a:ext cx="122645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9348E21-F72E-2ABF-A961-2FD7833772E1}"/>
              </a:ext>
            </a:extLst>
          </p:cNvPr>
          <p:cNvGrpSpPr/>
          <p:nvPr/>
        </p:nvGrpSpPr>
        <p:grpSpPr>
          <a:xfrm>
            <a:off x="2814031" y="3221317"/>
            <a:ext cx="2993423" cy="474337"/>
            <a:chOff x="4459883" y="3168456"/>
            <a:chExt cx="2993423" cy="47433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1B409B-96F5-050B-15EA-F54BD8A9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9883" y="3234599"/>
              <a:ext cx="2993423" cy="408194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80A76A3-B924-9275-F3F3-4A5CD00526C6}"/>
                </a:ext>
              </a:extLst>
            </p:cNvPr>
            <p:cNvSpPr/>
            <p:nvPr/>
          </p:nvSpPr>
          <p:spPr>
            <a:xfrm>
              <a:off x="6921074" y="3168456"/>
              <a:ext cx="133559" cy="12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B8EFD1-2555-C602-4B8D-410BD3908B21}"/>
              </a:ext>
            </a:extLst>
          </p:cNvPr>
          <p:cNvGrpSpPr/>
          <p:nvPr/>
        </p:nvGrpSpPr>
        <p:grpSpPr>
          <a:xfrm>
            <a:off x="7305089" y="2437583"/>
            <a:ext cx="2348067" cy="513727"/>
            <a:chOff x="8862041" y="2424342"/>
            <a:chExt cx="2348067" cy="5137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09AEBF-3DE5-F36D-CC61-D9E026A40276}"/>
                </a:ext>
              </a:extLst>
            </p:cNvPr>
            <p:cNvGrpSpPr/>
            <p:nvPr/>
          </p:nvGrpSpPr>
          <p:grpSpPr>
            <a:xfrm>
              <a:off x="8862041" y="2433984"/>
              <a:ext cx="2348067" cy="504085"/>
              <a:chOff x="9039975" y="2248749"/>
              <a:chExt cx="3550811" cy="762291"/>
            </a:xfrm>
          </p:grpSpPr>
          <p:pic>
            <p:nvPicPr>
              <p:cNvPr id="24" name="Picture 23" descr="A close-up of a number&#10;&#10;Description automatically generated">
                <a:extLst>
                  <a:ext uri="{FF2B5EF4-FFF2-40B4-BE49-F238E27FC236}">
                    <a16:creationId xmlns:a16="http://schemas.microsoft.com/office/drawing/2014/main" id="{2CCD6F79-1ECF-9852-5927-B7D82263C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8944"/>
              <a:stretch/>
            </p:blipFill>
            <p:spPr>
              <a:xfrm>
                <a:off x="9942721" y="2248749"/>
                <a:ext cx="2648065" cy="762291"/>
              </a:xfrm>
              <a:prstGeom prst="rect">
                <a:avLst/>
              </a:prstGeom>
            </p:spPr>
          </p:pic>
          <p:pic>
            <p:nvPicPr>
              <p:cNvPr id="25" name="Picture 24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BAF004AD-3611-77D6-C025-9750B9F66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7601" t="14761" r="66544" b="19042"/>
              <a:stretch/>
            </p:blipFill>
            <p:spPr>
              <a:xfrm>
                <a:off x="9039975" y="2396991"/>
                <a:ext cx="709675" cy="471715"/>
              </a:xfrm>
              <a:prstGeom prst="rect">
                <a:avLst/>
              </a:prstGeom>
            </p:spPr>
          </p:pic>
          <p:pic>
            <p:nvPicPr>
              <p:cNvPr id="21" name="Picture 20" descr="A black letter on a white background&#10;&#10;Description automatically generated">
                <a:extLst>
                  <a:ext uri="{FF2B5EF4-FFF2-40B4-BE49-F238E27FC236}">
                    <a16:creationId xmlns:a16="http://schemas.microsoft.com/office/drawing/2014/main" id="{804096BF-115D-ADA2-4B02-46E27D41C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94295" y="2435581"/>
                <a:ext cx="683717" cy="438610"/>
              </a:xfrm>
              <a:prstGeom prst="rect">
                <a:avLst/>
              </a:prstGeom>
            </p:spPr>
          </p:pic>
          <p:pic>
            <p:nvPicPr>
              <p:cNvPr id="22" name="Picture 21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C9399045-5C05-2869-AA6D-153AB6917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78133" y="2340196"/>
                <a:ext cx="646548" cy="541296"/>
              </a:xfrm>
              <a:prstGeom prst="rect">
                <a:avLst/>
              </a:prstGeom>
            </p:spPr>
          </p:pic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00E99E1-39E7-A670-746B-C7887FEAE888}"/>
                </a:ext>
              </a:extLst>
            </p:cNvPr>
            <p:cNvSpPr/>
            <p:nvPr/>
          </p:nvSpPr>
          <p:spPr>
            <a:xfrm>
              <a:off x="10259976" y="2424342"/>
              <a:ext cx="214281" cy="133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E91150-EE31-84F0-DF5D-1F6C218BDC64}"/>
              </a:ext>
            </a:extLst>
          </p:cNvPr>
          <p:cNvGrpSpPr/>
          <p:nvPr/>
        </p:nvGrpSpPr>
        <p:grpSpPr>
          <a:xfrm>
            <a:off x="7159918" y="3221317"/>
            <a:ext cx="2380876" cy="504080"/>
            <a:chOff x="8805770" y="3168456"/>
            <a:chExt cx="2380876" cy="50408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A9E21E3-0417-1287-CD72-D5CE313786B9}"/>
                </a:ext>
              </a:extLst>
            </p:cNvPr>
            <p:cNvGrpSpPr/>
            <p:nvPr/>
          </p:nvGrpSpPr>
          <p:grpSpPr>
            <a:xfrm>
              <a:off x="8805770" y="3168456"/>
              <a:ext cx="2380876" cy="504080"/>
              <a:chOff x="5930679" y="5113008"/>
              <a:chExt cx="3600461" cy="762291"/>
            </a:xfrm>
          </p:grpSpPr>
          <p:pic>
            <p:nvPicPr>
              <p:cNvPr id="34" name="Picture 33" descr="A close-up of a number&#10;&#10;Description automatically generated">
                <a:extLst>
                  <a:ext uri="{FF2B5EF4-FFF2-40B4-BE49-F238E27FC236}">
                    <a16:creationId xmlns:a16="http://schemas.microsoft.com/office/drawing/2014/main" id="{E845A416-0CEC-FF0E-9636-541656B30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28944"/>
              <a:stretch/>
            </p:blipFill>
            <p:spPr>
              <a:xfrm>
                <a:off x="6883075" y="5113008"/>
                <a:ext cx="2648065" cy="762291"/>
              </a:xfrm>
              <a:prstGeom prst="rect">
                <a:avLst/>
              </a:prstGeom>
            </p:spPr>
          </p:pic>
          <p:pic>
            <p:nvPicPr>
              <p:cNvPr id="30" name="Picture 29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98A2D309-27E6-1D5D-6967-E88C8B5EC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0679" y="5199973"/>
                <a:ext cx="825280" cy="569836"/>
              </a:xfrm>
              <a:prstGeom prst="rect">
                <a:avLst/>
              </a:prstGeom>
            </p:spPr>
          </p:pic>
          <p:pic>
            <p:nvPicPr>
              <p:cNvPr id="31" name="Picture 30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999BAC38-C515-8747-7CCC-2D226A846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7219" y="5305183"/>
                <a:ext cx="693671" cy="467474"/>
              </a:xfrm>
              <a:prstGeom prst="rect">
                <a:avLst/>
              </a:prstGeom>
            </p:spPr>
          </p:pic>
          <p:pic>
            <p:nvPicPr>
              <p:cNvPr id="32" name="Picture 31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0D1D1A2F-9654-7716-8ABD-DE5AB6595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95440" y="5235501"/>
                <a:ext cx="700605" cy="513777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9E614C-3DD9-D3C6-A45B-30DF07FA88EC}"/>
                </a:ext>
              </a:extLst>
            </p:cNvPr>
            <p:cNvSpPr/>
            <p:nvPr/>
          </p:nvSpPr>
          <p:spPr>
            <a:xfrm>
              <a:off x="10152835" y="3180233"/>
              <a:ext cx="299637" cy="115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60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D8FB-D64A-2118-0E3E-54D48BC00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481D-7587-AD4A-C492-52C096D80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46949-F545-4998-C060-8F21D683492C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A5C34DD-D300-45DE-E84E-6378524D8917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Model Pair: </a:t>
            </a:r>
            <a:r>
              <a:rPr lang="en-US" dirty="0"/>
              <a:t>Human + Robot Models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New Compiled Model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783BD0-C802-A60D-9623-4DEB9BE24E17}"/>
              </a:ext>
            </a:extLst>
          </p:cNvPr>
          <p:cNvCxnSpPr>
            <a:cxnSpLocks/>
          </p:cNvCxnSpPr>
          <p:nvPr/>
        </p:nvCxnSpPr>
        <p:spPr>
          <a:xfrm>
            <a:off x="5015732" y="2717758"/>
            <a:ext cx="15238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B02FFD-B768-945D-C6FB-CEE1672E2657}"/>
              </a:ext>
            </a:extLst>
          </p:cNvPr>
          <p:cNvCxnSpPr>
            <a:cxnSpLocks/>
          </p:cNvCxnSpPr>
          <p:nvPr/>
        </p:nvCxnSpPr>
        <p:spPr>
          <a:xfrm>
            <a:off x="3610817" y="3510887"/>
            <a:ext cx="29287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57AED80-1437-9801-8A3C-44503A33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746" y="2394496"/>
            <a:ext cx="2389173" cy="582725"/>
          </a:xfrm>
          <a:prstGeom prst="rect">
            <a:avLst/>
          </a:prstGeom>
        </p:spPr>
      </p:pic>
      <p:pic>
        <p:nvPicPr>
          <p:cNvPr id="14" name="Picture 13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EFE913DB-1F2C-88D2-757B-338658F92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007" y="3293382"/>
            <a:ext cx="2527278" cy="4627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54919A-9F20-4A7A-5D44-89CCD6EA8F0E}"/>
              </a:ext>
            </a:extLst>
          </p:cNvPr>
          <p:cNvCxnSpPr>
            <a:cxnSpLocks/>
          </p:cNvCxnSpPr>
          <p:nvPr/>
        </p:nvCxnSpPr>
        <p:spPr>
          <a:xfrm>
            <a:off x="5868936" y="4332194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A9EDCFE4-82DE-FED6-45B9-283233E0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687" y="4072589"/>
            <a:ext cx="2039751" cy="5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976E6-7F66-24F4-7BE3-A0808351F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3CD0-03CB-B7D1-70B3-2AFACC6F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Solving the Misalignment Problem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6097B31F-AABC-31CD-EE62-0D6B004C73D4}"/>
              </a:ext>
            </a:extLst>
          </p:cNvPr>
          <p:cNvSpPr txBox="1">
            <a:spLocks/>
          </p:cNvSpPr>
          <p:nvPr/>
        </p:nvSpPr>
        <p:spPr>
          <a:xfrm>
            <a:off x="520995" y="2292727"/>
            <a:ext cx="12790968" cy="1277647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Issues can arise when a human’s expectations differ from a robot’s current state/capabilities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DA099-38AF-EDB4-BA10-2271925BD29A}"/>
              </a:ext>
            </a:extLst>
          </p:cNvPr>
          <p:cNvSpPr txBox="1"/>
          <p:nvPr/>
        </p:nvSpPr>
        <p:spPr>
          <a:xfrm>
            <a:off x="1" y="7428930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217DFC1E-476F-1815-EBDA-E1BC5BA11E96}"/>
              </a:ext>
            </a:extLst>
          </p:cNvPr>
          <p:cNvSpPr txBox="1">
            <a:spLocks/>
          </p:cNvSpPr>
          <p:nvPr/>
        </p:nvSpPr>
        <p:spPr>
          <a:xfrm>
            <a:off x="2242328" y="6018934"/>
            <a:ext cx="4362667" cy="58858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HUMAN EXPECTED GOAL: </a:t>
            </a:r>
            <a:br>
              <a:rPr lang="en-US" b="1" dirty="0">
                <a:latin typeface="Aptos" panose="020B0004020202020204" pitchFamily="34" charset="0"/>
              </a:rPr>
            </a:br>
            <a:r>
              <a:rPr lang="en-US" i="1" dirty="0">
                <a:latin typeface="Aptos" panose="020B0004020202020204" pitchFamily="34" charset="0"/>
              </a:rPr>
              <a:t>Matcha Latte </a:t>
            </a:r>
          </a:p>
        </p:txBody>
      </p:sp>
      <p:pic>
        <p:nvPicPr>
          <p:cNvPr id="7" name="Picture 6" descr="A green drink with ice cubes in a glass&#10;&#10;AI-generated content may be incorrect.">
            <a:extLst>
              <a:ext uri="{FF2B5EF4-FFF2-40B4-BE49-F238E27FC236}">
                <a16:creationId xmlns:a16="http://schemas.microsoft.com/office/drawing/2014/main" id="{CBC9B792-120C-35E1-97AA-6B8C33334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458" y="3202319"/>
            <a:ext cx="3146409" cy="2544676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A3BD0A-7778-3222-A3C5-57AE05213D0C}"/>
              </a:ext>
            </a:extLst>
          </p:cNvPr>
          <p:cNvSpPr txBox="1">
            <a:spLocks/>
          </p:cNvSpPr>
          <p:nvPr/>
        </p:nvSpPr>
        <p:spPr>
          <a:xfrm>
            <a:off x="5126779" y="6018934"/>
            <a:ext cx="6301580" cy="58858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ROBOT ACHIEVED GOAL: </a:t>
            </a:r>
            <a:br>
              <a:rPr lang="en-US" b="1" dirty="0">
                <a:latin typeface="Aptos" panose="020B0004020202020204" pitchFamily="34" charset="0"/>
              </a:rPr>
            </a:br>
            <a:r>
              <a:rPr lang="en-US" i="1" dirty="0">
                <a:latin typeface="Aptos" panose="020B0004020202020204" pitchFamily="34" charset="0"/>
              </a:rPr>
              <a:t>Vanilla Latte</a:t>
            </a:r>
          </a:p>
        </p:txBody>
      </p:sp>
      <p:pic>
        <p:nvPicPr>
          <p:cNvPr id="9" name="Picture 8" descr="A white cup with steam coming out of it&#10;&#10;AI-generated content may be incorrect.">
            <a:extLst>
              <a:ext uri="{FF2B5EF4-FFF2-40B4-BE49-F238E27FC236}">
                <a16:creationId xmlns:a16="http://schemas.microsoft.com/office/drawing/2014/main" id="{EE995B65-1DED-D172-D8F9-E3C08CC8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78" y="3126815"/>
            <a:ext cx="3387670" cy="27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244F0-C9D9-7F58-33DF-AAD2D400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2364-1B6B-C32D-4B6D-930DA835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56F25-ACC0-BEBD-57B9-3901A9312E0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18C8CB-ADB5-8F59-E7DA-753F387F05DB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439179-3BFA-3A8F-A0B9-8F7228A787CE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9492A00F-0288-F6F8-4B5F-21425185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CEE7DB-FA84-AA38-3384-7D0E6D804750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A61520-050F-059B-11F1-102B47E1CB20}"/>
              </a:ext>
            </a:extLst>
          </p:cNvPr>
          <p:cNvGrpSpPr/>
          <p:nvPr/>
        </p:nvGrpSpPr>
        <p:grpSpPr>
          <a:xfrm>
            <a:off x="4187283" y="3261940"/>
            <a:ext cx="4158678" cy="519210"/>
            <a:chOff x="3878135" y="3261940"/>
            <a:chExt cx="4158678" cy="5192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50230E-8573-7C39-972D-A17F2575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135" y="3261940"/>
              <a:ext cx="908618" cy="5192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574516-76EB-8C14-627F-DE1D369BC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2057" y="3341215"/>
              <a:ext cx="3164756" cy="372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9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37BEE-5DE5-5CF2-2B3D-974F7819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4842E71A-828E-8523-F3A2-086A129CABBF}"/>
              </a:ext>
            </a:extLst>
          </p:cNvPr>
          <p:cNvGrpSpPr/>
          <p:nvPr/>
        </p:nvGrpSpPr>
        <p:grpSpPr>
          <a:xfrm>
            <a:off x="3800427" y="4289273"/>
            <a:ext cx="2914956" cy="546902"/>
            <a:chOff x="418531" y="4217473"/>
            <a:chExt cx="2914956" cy="5469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9EF4B5-019B-1DE8-3F95-7B349EE1ABA3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210F057-FBA2-CBFA-A6D5-0967E8EFA8AF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19FAEB-9110-0A01-3B7F-25B71349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250C3-EDE7-D253-59E5-A6DC41261D43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079CEA-031F-4843-0A0D-AA9CF66DDADD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29E14B-139C-7B8C-346D-02B98BC2E703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A0423794-4379-4C07-0E91-139E0643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216F06-A0D2-0CA4-FD6F-1B02CCF7A28A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9BB60E-C206-205D-3DC7-299436CEAD9F}"/>
              </a:ext>
            </a:extLst>
          </p:cNvPr>
          <p:cNvGrpSpPr/>
          <p:nvPr/>
        </p:nvGrpSpPr>
        <p:grpSpPr>
          <a:xfrm>
            <a:off x="4187283" y="3261940"/>
            <a:ext cx="4158678" cy="519210"/>
            <a:chOff x="3878135" y="3261940"/>
            <a:chExt cx="4158678" cy="5192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D50AB2-E3A8-61DC-3E43-E93EC5D8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135" y="3261940"/>
              <a:ext cx="908618" cy="5192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3B2FDC-3CAB-E2D2-114B-4D7029727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2057" y="3341215"/>
              <a:ext cx="3164756" cy="372989"/>
            </a:xfrm>
            <a:prstGeom prst="rect">
              <a:avLst/>
            </a:prstGeom>
          </p:spPr>
        </p:pic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D17525-1066-23AC-65F1-F170FF597BBC}"/>
              </a:ext>
            </a:extLst>
          </p:cNvPr>
          <p:cNvSpPr txBox="1">
            <a:spLocks/>
          </p:cNvSpPr>
          <p:nvPr/>
        </p:nvSpPr>
        <p:spPr>
          <a:xfrm>
            <a:off x="10622187" y="5142896"/>
            <a:ext cx="1581300" cy="471935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solidFill>
                  <a:schemeClr val="tx2"/>
                </a:solidFill>
                <a:latin typeface="Aptos Light" panose="020B0004020202020204" pitchFamily="34" charset="0"/>
              </a:rPr>
              <a:t>Exact copy of </a:t>
            </a:r>
            <a:br>
              <a:rPr lang="en-US" sz="1400" i="1" dirty="0">
                <a:solidFill>
                  <a:schemeClr val="tx2"/>
                </a:solidFill>
                <a:latin typeface="Aptos Light" panose="020B0004020202020204" pitchFamily="34" charset="0"/>
              </a:rPr>
            </a:br>
            <a:r>
              <a:rPr lang="en-US" sz="1400" i="1" dirty="0">
                <a:solidFill>
                  <a:schemeClr val="tx2"/>
                </a:solidFill>
                <a:latin typeface="Aptos Light" panose="020B0004020202020204" pitchFamily="34" charset="0"/>
              </a:rPr>
              <a:t>Robot’s </a:t>
            </a:r>
            <a:r>
              <a:rPr lang="en-US" sz="1400" i="1" dirty="0" err="1">
                <a:solidFill>
                  <a:schemeClr val="tx2"/>
                </a:solidFill>
                <a:latin typeface="Aptos Light" panose="020B0004020202020204" pitchFamily="34" charset="0"/>
              </a:rPr>
              <a:t>fluents</a:t>
            </a:r>
            <a:endParaRPr lang="en-US" sz="1400" i="1" dirty="0">
              <a:solidFill>
                <a:schemeClr val="tx2"/>
              </a:solidFill>
              <a:latin typeface="Aptos Light" panose="020B00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5EE866-F5AA-3E7C-5EF8-D3A6E1B1CF93}"/>
              </a:ext>
            </a:extLst>
          </p:cNvPr>
          <p:cNvSpPr/>
          <p:nvPr/>
        </p:nvSpPr>
        <p:spPr>
          <a:xfrm>
            <a:off x="3800157" y="4687330"/>
            <a:ext cx="2914955" cy="2222844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17" descr="A flower in a pot&#10;&#10;Description automatically generated">
            <a:extLst>
              <a:ext uri="{FF2B5EF4-FFF2-40B4-BE49-F238E27FC236}">
                <a16:creationId xmlns:a16="http://schemas.microsoft.com/office/drawing/2014/main" id="{CE4D1A9C-0917-4263-9640-657B528CB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832" y="4765472"/>
            <a:ext cx="1811604" cy="16568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23C05A-7B48-BB7C-4D88-9453DD56E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382" y="6511009"/>
            <a:ext cx="1942504" cy="321075"/>
          </a:xfrm>
          <a:prstGeom prst="rect">
            <a:avLst/>
          </a:prstGeom>
        </p:spPr>
      </p:pic>
      <p:pic>
        <p:nvPicPr>
          <p:cNvPr id="6" name="Picture 5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F67013A0-5152-323D-424E-8DFB72B65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269" y="4331573"/>
            <a:ext cx="366269" cy="26951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5D7AA75-4B0E-10BC-8A17-CCFE051B7F59}"/>
              </a:ext>
            </a:extLst>
          </p:cNvPr>
          <p:cNvSpPr txBox="1">
            <a:spLocks/>
          </p:cNvSpPr>
          <p:nvPr/>
        </p:nvSpPr>
        <p:spPr>
          <a:xfrm>
            <a:off x="3820260" y="4302841"/>
            <a:ext cx="2492634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Original Robot Fluents:</a:t>
            </a:r>
            <a:br>
              <a:rPr lang="en-US" sz="1600" b="1" dirty="0"/>
            </a:br>
            <a:endParaRPr lang="en-US" sz="1600" b="1" dirty="0"/>
          </a:p>
          <a:p>
            <a:pPr marL="0" indent="0" algn="ctr">
              <a:buFont typeface="Arial"/>
              <a:buNone/>
            </a:pP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A369811-6841-B89C-942A-5FF38364773A}"/>
              </a:ext>
            </a:extLst>
          </p:cNvPr>
          <p:cNvGrpSpPr/>
          <p:nvPr/>
        </p:nvGrpSpPr>
        <p:grpSpPr>
          <a:xfrm>
            <a:off x="7072040" y="4282069"/>
            <a:ext cx="2915227" cy="2627009"/>
            <a:chOff x="7072040" y="4282069"/>
            <a:chExt cx="2915227" cy="262700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53643A-C2A3-3E80-30CF-92D27FD9D3F5}"/>
                </a:ext>
              </a:extLst>
            </p:cNvPr>
            <p:cNvGrpSpPr/>
            <p:nvPr/>
          </p:nvGrpSpPr>
          <p:grpSpPr>
            <a:xfrm>
              <a:off x="7072040" y="4282069"/>
              <a:ext cx="2914956" cy="546902"/>
              <a:chOff x="418531" y="4217473"/>
              <a:chExt cx="2914956" cy="54690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9BD8850-30F1-D6FF-AB06-1E1E89C19A0E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75F88F5-1680-3BE0-3E25-BCB9FE505BFF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4FC79A-794F-80E9-3F40-BEA2AF02693B}"/>
                </a:ext>
              </a:extLst>
            </p:cNvPr>
            <p:cNvSpPr/>
            <p:nvPr/>
          </p:nvSpPr>
          <p:spPr>
            <a:xfrm>
              <a:off x="7072311" y="4686233"/>
              <a:ext cx="2914956" cy="2222845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6911DA-96E1-08AB-E695-8149D2676418}"/>
              </a:ext>
            </a:extLst>
          </p:cNvPr>
          <p:cNvGrpSpPr/>
          <p:nvPr/>
        </p:nvGrpSpPr>
        <p:grpSpPr>
          <a:xfrm>
            <a:off x="7092414" y="4301744"/>
            <a:ext cx="2492635" cy="2119476"/>
            <a:chOff x="2511846" y="4314418"/>
            <a:chExt cx="2732014" cy="2323019"/>
          </a:xfrm>
        </p:grpSpPr>
        <p:pic>
          <p:nvPicPr>
            <p:cNvPr id="42" name="Picture 41" descr="A flower in a pot&#10;&#10;Description automatically generated">
              <a:extLst>
                <a:ext uri="{FF2B5EF4-FFF2-40B4-BE49-F238E27FC236}">
                  <a16:creationId xmlns:a16="http://schemas.microsoft.com/office/drawing/2014/main" id="{190A7500-E6F4-741B-9F5B-F41339D34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94467" y="4821478"/>
              <a:ext cx="1985581" cy="1815959"/>
            </a:xfrm>
            <a:prstGeom prst="rect">
              <a:avLst/>
            </a:prstGeom>
          </p:spPr>
        </p:pic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F5755F61-827C-2E15-E29B-C6ADAB171400}"/>
                </a:ext>
              </a:extLst>
            </p:cNvPr>
            <p:cNvSpPr txBox="1">
              <a:spLocks/>
            </p:cNvSpPr>
            <p:nvPr/>
          </p:nvSpPr>
          <p:spPr>
            <a:xfrm>
              <a:off x="2511846" y="4314418"/>
              <a:ext cx="2732014" cy="471935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Human Copy Fluents:</a:t>
              </a:r>
              <a:br>
                <a:rPr lang="en-US" sz="1600" b="1" dirty="0"/>
              </a:br>
              <a:endParaRPr lang="en-US" sz="1600" b="1" dirty="0"/>
            </a:p>
            <a:p>
              <a:pPr marL="0" indent="0" algn="ctr">
                <a:buFont typeface="Arial"/>
                <a:buNone/>
              </a:pPr>
              <a:br>
                <a:rPr lang="en-US" sz="1600" b="1" dirty="0">
                  <a:solidFill>
                    <a:schemeClr val="tx2"/>
                  </a:solidFill>
                </a:rPr>
              </a:br>
              <a:endParaRPr lang="en-US" sz="1600" b="1" dirty="0">
                <a:solidFill>
                  <a:schemeClr val="tx2"/>
                </a:solidFill>
              </a:endParaRPr>
            </a:p>
            <a:p>
              <a:pPr marL="0" indent="0" algn="ctr">
                <a:buFont typeface="Arial"/>
                <a:buNone/>
              </a:pP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16FB5FD9-814D-3AE6-706C-23C0DE64A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181" y="6549830"/>
            <a:ext cx="2775769" cy="233538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6690E32-DB54-B89B-BEB8-8EE75D2700AF}"/>
              </a:ext>
            </a:extLst>
          </p:cNvPr>
          <p:cNvCxnSpPr>
            <a:cxnSpLocks/>
          </p:cNvCxnSpPr>
          <p:nvPr/>
        </p:nvCxnSpPr>
        <p:spPr>
          <a:xfrm flipH="1">
            <a:off x="10211213" y="5425387"/>
            <a:ext cx="55697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6971524D-8A82-82C4-CFEE-932D0652A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5590" y="4379247"/>
            <a:ext cx="357724" cy="2294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EF27C-302F-B545-48D3-28F4DA24E069}"/>
              </a:ext>
            </a:extLst>
          </p:cNvPr>
          <p:cNvSpPr/>
          <p:nvPr/>
        </p:nvSpPr>
        <p:spPr>
          <a:xfrm>
            <a:off x="5161108" y="3251892"/>
            <a:ext cx="1514595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123D7-3099-7E03-1570-3EA405BD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FFB0D348-6E80-696D-6AFB-F488DA583315}"/>
              </a:ext>
            </a:extLst>
          </p:cNvPr>
          <p:cNvGrpSpPr/>
          <p:nvPr/>
        </p:nvGrpSpPr>
        <p:grpSpPr>
          <a:xfrm>
            <a:off x="2514205" y="4284547"/>
            <a:ext cx="2914956" cy="546902"/>
            <a:chOff x="418531" y="4217473"/>
            <a:chExt cx="2914956" cy="5469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5FBA66F-A90D-BC0F-C1F9-C278ABF20636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E9CEB71-45EE-5BEF-0FC0-1AD1F72109F8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B07381-61BF-929F-BF2F-AEC89A24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FCBAB-54A9-2721-C4C9-DDF7996E9EE5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35381E4-41B5-2907-E689-1F2B662FE6F3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EA9A13-36E3-BFB7-B2ED-7109E0F06E38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F2CDB48B-556E-261D-2098-543D0CEC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EB827E-741A-8ED6-4F16-8CD13154169F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765C22-0B8B-8CF0-547D-D58F572E0144}"/>
              </a:ext>
            </a:extLst>
          </p:cNvPr>
          <p:cNvGrpSpPr/>
          <p:nvPr/>
        </p:nvGrpSpPr>
        <p:grpSpPr>
          <a:xfrm>
            <a:off x="4187283" y="3261940"/>
            <a:ext cx="4158678" cy="519210"/>
            <a:chOff x="3878135" y="3261940"/>
            <a:chExt cx="4158678" cy="5192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EE16B6-6B7D-D1E6-6703-4DAD47D0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135" y="3261940"/>
              <a:ext cx="908618" cy="5192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E23DB1-E4AB-7675-4369-51275447C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2057" y="3341215"/>
              <a:ext cx="3164756" cy="372989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5150053-0CE3-84DE-EBCB-8DBAC02E05CE}"/>
              </a:ext>
            </a:extLst>
          </p:cNvPr>
          <p:cNvSpPr/>
          <p:nvPr/>
        </p:nvSpPr>
        <p:spPr>
          <a:xfrm>
            <a:off x="2513935" y="4682604"/>
            <a:ext cx="2914955" cy="2222844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DB93C0-3B54-930B-F380-DC5C2DA474E2}"/>
              </a:ext>
            </a:extLst>
          </p:cNvPr>
          <p:cNvSpPr txBox="1">
            <a:spLocks/>
          </p:cNvSpPr>
          <p:nvPr/>
        </p:nvSpPr>
        <p:spPr>
          <a:xfrm>
            <a:off x="2534037" y="4309545"/>
            <a:ext cx="2870207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/>
              <a:t>Robot Housekeeping Fluent</a:t>
            </a:r>
            <a:br>
              <a:rPr lang="en-US" sz="1500" b="1" dirty="0"/>
            </a:br>
            <a:endParaRPr lang="en-US" sz="1500" b="1" dirty="0"/>
          </a:p>
          <a:p>
            <a:pPr marL="0" indent="0" algn="ctr">
              <a:buFont typeface="Arial"/>
              <a:buNone/>
            </a:pPr>
            <a:br>
              <a:rPr lang="en-US" sz="1500" b="1" dirty="0">
                <a:solidFill>
                  <a:schemeClr val="tx2"/>
                </a:solidFill>
              </a:rPr>
            </a:br>
            <a:endParaRPr lang="en-US" sz="15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500" b="1" dirty="0">
              <a:solidFill>
                <a:schemeClr val="tx2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B1CB78-C779-A5FB-33F4-854F8506ABC7}"/>
              </a:ext>
            </a:extLst>
          </p:cNvPr>
          <p:cNvGrpSpPr/>
          <p:nvPr/>
        </p:nvGrpSpPr>
        <p:grpSpPr>
          <a:xfrm>
            <a:off x="5785818" y="4277343"/>
            <a:ext cx="2915227" cy="2627009"/>
            <a:chOff x="7072040" y="4282069"/>
            <a:chExt cx="2915227" cy="262700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40679B4-5AD8-B41F-CFE8-BA657D0FDA2F}"/>
                </a:ext>
              </a:extLst>
            </p:cNvPr>
            <p:cNvGrpSpPr/>
            <p:nvPr/>
          </p:nvGrpSpPr>
          <p:grpSpPr>
            <a:xfrm>
              <a:off x="7072040" y="4282069"/>
              <a:ext cx="2914956" cy="546902"/>
              <a:chOff x="418531" y="4217473"/>
              <a:chExt cx="2914956" cy="54690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235FEE-BCEB-9779-00BF-004A7C0771AA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9AACA3-590A-498B-CA12-58DAE91C4A7B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6BF121-A518-770D-D516-1382511706FC}"/>
                </a:ext>
              </a:extLst>
            </p:cNvPr>
            <p:cNvSpPr/>
            <p:nvPr/>
          </p:nvSpPr>
          <p:spPr>
            <a:xfrm>
              <a:off x="7072311" y="4686233"/>
              <a:ext cx="2914956" cy="2222845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18BF8E9-B13E-93E0-0FAD-B16189536AB0}"/>
              </a:ext>
            </a:extLst>
          </p:cNvPr>
          <p:cNvSpPr txBox="1">
            <a:spLocks/>
          </p:cNvSpPr>
          <p:nvPr/>
        </p:nvSpPr>
        <p:spPr>
          <a:xfrm>
            <a:off x="5806192" y="4308449"/>
            <a:ext cx="2894581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/>
              <a:t>Human Housekeeping Fluent</a:t>
            </a:r>
            <a:br>
              <a:rPr lang="en-US" sz="1500" b="1" dirty="0"/>
            </a:br>
            <a:endParaRPr lang="en-US" sz="1500" b="1" dirty="0"/>
          </a:p>
          <a:p>
            <a:pPr marL="0" indent="0" algn="ctr">
              <a:buFont typeface="Arial"/>
              <a:buNone/>
            </a:pPr>
            <a:br>
              <a:rPr lang="en-US" sz="1500" b="1" dirty="0">
                <a:solidFill>
                  <a:schemeClr val="tx2"/>
                </a:solidFill>
              </a:rPr>
            </a:br>
            <a:endParaRPr lang="en-US" sz="15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5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yellow and pink robot&#10;&#10;Description automatically generated">
            <a:extLst>
              <a:ext uri="{FF2B5EF4-FFF2-40B4-BE49-F238E27FC236}">
                <a16:creationId xmlns:a16="http://schemas.microsoft.com/office/drawing/2014/main" id="{CFD80AA4-5809-0C19-2430-85B0AC321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692" y="4807900"/>
            <a:ext cx="1724582" cy="1577256"/>
          </a:xfrm>
          <a:prstGeom prst="rect">
            <a:avLst/>
          </a:prstGeom>
        </p:spPr>
      </p:pic>
      <p:pic>
        <p:nvPicPr>
          <p:cNvPr id="12" name="Picture 11" descr="A yellow figure with long hair&#10;&#10;Description automatically generated">
            <a:extLst>
              <a:ext uri="{FF2B5EF4-FFF2-40B4-BE49-F238E27FC236}">
                <a16:creationId xmlns:a16="http://schemas.microsoft.com/office/drawing/2014/main" id="{471D26B4-38CF-D5C6-D548-6E3D52E0C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368" y="4831560"/>
            <a:ext cx="1737853" cy="15893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FACFAB0-421C-0F5D-44DF-D2363B3CC078}"/>
              </a:ext>
            </a:extLst>
          </p:cNvPr>
          <p:cNvGrpSpPr/>
          <p:nvPr/>
        </p:nvGrpSpPr>
        <p:grpSpPr>
          <a:xfrm>
            <a:off x="3218443" y="6514283"/>
            <a:ext cx="1353080" cy="254635"/>
            <a:chOff x="1314449" y="5989461"/>
            <a:chExt cx="1814091" cy="341392"/>
          </a:xfrm>
        </p:grpSpPr>
        <p:pic>
          <p:nvPicPr>
            <p:cNvPr id="14" name="Picture 13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EED15287-147F-0EA0-9199-B30D1D471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4449" y="6000379"/>
              <a:ext cx="1814091" cy="33047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131E4D-1FFE-1EA6-9135-8F00E17F9379}"/>
                </a:ext>
              </a:extLst>
            </p:cNvPr>
            <p:cNvSpPr/>
            <p:nvPr/>
          </p:nvSpPr>
          <p:spPr>
            <a:xfrm>
              <a:off x="1314449" y="6000379"/>
              <a:ext cx="118111" cy="330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F4CC10-E190-1F10-8F30-A03D9A198AC2}"/>
                </a:ext>
              </a:extLst>
            </p:cNvPr>
            <p:cNvSpPr/>
            <p:nvPr/>
          </p:nvSpPr>
          <p:spPr>
            <a:xfrm>
              <a:off x="2997229" y="5989461"/>
              <a:ext cx="131311" cy="330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B2E188-10A5-30F8-4AD9-899A0233E864}"/>
              </a:ext>
            </a:extLst>
          </p:cNvPr>
          <p:cNvGrpSpPr/>
          <p:nvPr/>
        </p:nvGrpSpPr>
        <p:grpSpPr>
          <a:xfrm>
            <a:off x="6470775" y="6483803"/>
            <a:ext cx="1565413" cy="317462"/>
            <a:chOff x="733613" y="5738936"/>
            <a:chExt cx="2477720" cy="502475"/>
          </a:xfrm>
        </p:grpSpPr>
        <p:pic>
          <p:nvPicPr>
            <p:cNvPr id="21" name="Picture 20" descr="A black text with a line&#10;&#10;Description automatically generated">
              <a:extLst>
                <a:ext uri="{FF2B5EF4-FFF2-40B4-BE49-F238E27FC236}">
                  <a16:creationId xmlns:a16="http://schemas.microsoft.com/office/drawing/2014/main" id="{82F5D261-C377-63C0-48EA-73A1BE382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3613" y="5738936"/>
              <a:ext cx="2477720" cy="5024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4406EC-8D00-1370-63AC-933723BE0F7D}"/>
                </a:ext>
              </a:extLst>
            </p:cNvPr>
            <p:cNvSpPr/>
            <p:nvPr/>
          </p:nvSpPr>
          <p:spPr>
            <a:xfrm>
              <a:off x="733613" y="5823390"/>
              <a:ext cx="150307" cy="350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177847C-4F44-DD3A-8DB4-E308A971D77B}"/>
                </a:ext>
              </a:extLst>
            </p:cNvPr>
            <p:cNvSpPr/>
            <p:nvPr/>
          </p:nvSpPr>
          <p:spPr>
            <a:xfrm>
              <a:off x="3053387" y="5775827"/>
              <a:ext cx="150307" cy="350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15A8790-C413-F0F2-5675-7A4AC4FB0F99}"/>
              </a:ext>
            </a:extLst>
          </p:cNvPr>
          <p:cNvSpPr/>
          <p:nvPr/>
        </p:nvSpPr>
        <p:spPr>
          <a:xfrm>
            <a:off x="6999699" y="3254861"/>
            <a:ext cx="536565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Badge 1 with solid fill">
            <a:extLst>
              <a:ext uri="{FF2B5EF4-FFF2-40B4-BE49-F238E27FC236}">
                <a16:creationId xmlns:a16="http://schemas.microsoft.com/office/drawing/2014/main" id="{013D527C-4CC0-45E4-CB66-1023DD512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68804" y="5118868"/>
            <a:ext cx="410362" cy="410362"/>
          </a:xfrm>
          <a:prstGeom prst="rect">
            <a:avLst/>
          </a:prstGeom>
        </p:spPr>
      </p:pic>
      <p:pic>
        <p:nvPicPr>
          <p:cNvPr id="25" name="Graphic 24" descr="Badge with solid fill">
            <a:extLst>
              <a:ext uri="{FF2B5EF4-FFF2-40B4-BE49-F238E27FC236}">
                <a16:creationId xmlns:a16="http://schemas.microsoft.com/office/drawing/2014/main" id="{76990018-10C8-18C3-3BCA-5906B87C7C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68804" y="5756366"/>
            <a:ext cx="410362" cy="410362"/>
          </a:xfrm>
          <a:prstGeom prst="rect">
            <a:avLst/>
          </a:prstGeom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74287EC-6F6D-F369-7E2C-1BC2DCC112F9}"/>
              </a:ext>
            </a:extLst>
          </p:cNvPr>
          <p:cNvSpPr txBox="1">
            <a:spLocks/>
          </p:cNvSpPr>
          <p:nvPr/>
        </p:nvSpPr>
        <p:spPr>
          <a:xfrm>
            <a:off x="9823521" y="5118867"/>
            <a:ext cx="2596523" cy="471935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>
                <a:solidFill>
                  <a:schemeClr val="tx2"/>
                </a:solidFill>
                <a:latin typeface="Aptos Light" panose="020B0004020202020204" pitchFamily="34" charset="0"/>
              </a:rPr>
              <a:t>More efficient compilation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C76A5EA-9725-63AF-A091-764AF83F3034}"/>
              </a:ext>
            </a:extLst>
          </p:cNvPr>
          <p:cNvSpPr txBox="1">
            <a:spLocks/>
          </p:cNvSpPr>
          <p:nvPr/>
        </p:nvSpPr>
        <p:spPr>
          <a:xfrm>
            <a:off x="9837589" y="5762924"/>
            <a:ext cx="3751802" cy="471935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>
                <a:solidFill>
                  <a:schemeClr val="tx2"/>
                </a:solidFill>
                <a:latin typeface="Aptos Light" panose="020B0004020202020204" pitchFamily="34" charset="0"/>
              </a:rPr>
              <a:t>Preserve final goal states for comparison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FBCC064-F84E-323E-988D-F74D5268B898}"/>
              </a:ext>
            </a:extLst>
          </p:cNvPr>
          <p:cNvSpPr txBox="1">
            <a:spLocks/>
          </p:cNvSpPr>
          <p:nvPr/>
        </p:nvSpPr>
        <p:spPr>
          <a:xfrm>
            <a:off x="9468804" y="4524183"/>
            <a:ext cx="2596523" cy="471935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u="sng" dirty="0">
                <a:solidFill>
                  <a:schemeClr val="tx2"/>
                </a:solidFill>
                <a:latin typeface="Aptos Light" panose="020B0004020202020204" pitchFamily="34" charset="0"/>
              </a:rPr>
              <a:t>PURPOSE:</a:t>
            </a:r>
          </a:p>
        </p:txBody>
      </p:sp>
    </p:spTree>
    <p:extLst>
      <p:ext uri="{BB962C8B-B14F-4D97-AF65-F5344CB8AC3E}">
        <p14:creationId xmlns:p14="http://schemas.microsoft.com/office/powerpoint/2010/main" val="19285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64E06-7022-BAA1-E720-D4BC80D15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1C92-7CB0-3C18-1AEE-519CFF82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150C5-5414-3142-8F5F-41375F645389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12A8A8-00BF-B1E7-7955-6998AE92F8E5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B8820B-999D-2726-3D26-D9C20279B2A0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D8E4CEFA-B453-55D6-4D1B-14106FF7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B98B9A8-69CB-253B-A736-510771C9319F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7AFC48-1958-367D-026F-2888A37A22E2}"/>
              </a:ext>
            </a:extLst>
          </p:cNvPr>
          <p:cNvGrpSpPr/>
          <p:nvPr/>
        </p:nvGrpSpPr>
        <p:grpSpPr>
          <a:xfrm>
            <a:off x="4187283" y="3261940"/>
            <a:ext cx="4158678" cy="519210"/>
            <a:chOff x="3878135" y="3261940"/>
            <a:chExt cx="4158678" cy="5192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C588D8-2879-C365-63F9-6C259B7C1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135" y="3261940"/>
              <a:ext cx="908618" cy="5192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FEC4FB-77EA-DF6B-1F37-FCDA9AE23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2057" y="3341215"/>
              <a:ext cx="3164756" cy="37298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9B74B1-71AE-B048-5117-0330614E391D}"/>
              </a:ext>
            </a:extLst>
          </p:cNvPr>
          <p:cNvGrpSpPr/>
          <p:nvPr/>
        </p:nvGrpSpPr>
        <p:grpSpPr>
          <a:xfrm>
            <a:off x="1779436" y="4715101"/>
            <a:ext cx="3354890" cy="912727"/>
            <a:chOff x="2820035" y="4841706"/>
            <a:chExt cx="3354890" cy="91272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A866A31-3514-5704-C8AB-DC3658FC5C22}"/>
                </a:ext>
              </a:extLst>
            </p:cNvPr>
            <p:cNvGrpSpPr/>
            <p:nvPr/>
          </p:nvGrpSpPr>
          <p:grpSpPr>
            <a:xfrm>
              <a:off x="2820037" y="4841706"/>
              <a:ext cx="3354887" cy="546902"/>
              <a:chOff x="418531" y="4217473"/>
              <a:chExt cx="2914956" cy="54690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AAC4598-A8DC-9605-2F80-0BD3940ED334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E3A2D9A-223C-B657-B2F6-3DF13A69B93D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5DFCD7B8-228E-E0E0-5A8F-573DED2E7C98}"/>
                </a:ext>
              </a:extLst>
            </p:cNvPr>
            <p:cNvSpPr txBox="1">
              <a:spLocks/>
            </p:cNvSpPr>
            <p:nvPr/>
          </p:nvSpPr>
          <p:spPr>
            <a:xfrm>
              <a:off x="2820035" y="4858615"/>
              <a:ext cx="2872951" cy="430584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500" b="1" dirty="0"/>
                <a:t>Compare Fluents:</a:t>
              </a:r>
              <a:br>
                <a:rPr lang="en-US" sz="1500" b="1" dirty="0"/>
              </a:br>
              <a:endParaRPr lang="en-US" sz="1500" b="1" dirty="0"/>
            </a:p>
            <a:p>
              <a:pPr marL="0" indent="0" algn="ctr">
                <a:buFont typeface="Arial"/>
                <a:buNone/>
              </a:pPr>
              <a:br>
                <a:rPr lang="en-US" sz="1500" b="1" dirty="0">
                  <a:solidFill>
                    <a:schemeClr val="tx2"/>
                  </a:solidFill>
                </a:rPr>
              </a:br>
              <a:endParaRPr lang="en-US" sz="1500" b="1" dirty="0">
                <a:solidFill>
                  <a:schemeClr val="tx2"/>
                </a:solidFill>
              </a:endParaRPr>
            </a:p>
            <a:p>
              <a:pPr marL="0" indent="0" algn="ctr">
                <a:buFont typeface="Arial"/>
                <a:buNone/>
              </a:pPr>
              <a:endParaRPr lang="en-US" sz="15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807EC5-CC4A-8D84-3A9D-1D3302523E61}"/>
                </a:ext>
              </a:extLst>
            </p:cNvPr>
            <p:cNvGrpSpPr/>
            <p:nvPr/>
          </p:nvGrpSpPr>
          <p:grpSpPr>
            <a:xfrm>
              <a:off x="2820038" y="5235224"/>
              <a:ext cx="3354887" cy="519209"/>
              <a:chOff x="2820038" y="5235224"/>
              <a:chExt cx="3354887" cy="51920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358D00D-B26E-5167-7C9A-5FDAE531612D}"/>
                  </a:ext>
                </a:extLst>
              </p:cNvPr>
              <p:cNvSpPr/>
              <p:nvPr/>
            </p:nvSpPr>
            <p:spPr>
              <a:xfrm>
                <a:off x="2820038" y="5235224"/>
                <a:ext cx="3354887" cy="519209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C1C1061-691F-CB88-B2FC-6020B1A22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6929" y="5388608"/>
                <a:ext cx="3166145" cy="252315"/>
              </a:xfrm>
              <a:prstGeom prst="rect">
                <a:avLst/>
              </a:prstGeom>
            </p:spPr>
          </p:pic>
        </p:grp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5D1AED-7CDD-7E66-777E-2E6DC881F31E}"/>
              </a:ext>
            </a:extLst>
          </p:cNvPr>
          <p:cNvCxnSpPr>
            <a:cxnSpLocks/>
          </p:cNvCxnSpPr>
          <p:nvPr/>
        </p:nvCxnSpPr>
        <p:spPr>
          <a:xfrm>
            <a:off x="5238708" y="519070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F51CA9-62EF-EFC3-2E8A-D8FB64D2CF08}"/>
              </a:ext>
            </a:extLst>
          </p:cNvPr>
          <p:cNvGrpSpPr/>
          <p:nvPr/>
        </p:nvGrpSpPr>
        <p:grpSpPr>
          <a:xfrm>
            <a:off x="6288770" y="4451612"/>
            <a:ext cx="5368222" cy="1467915"/>
            <a:chOff x="6287623" y="4787205"/>
            <a:chExt cx="4155310" cy="113625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15E8A06-42E1-44E0-AFB9-7F33C683C625}"/>
                </a:ext>
              </a:extLst>
            </p:cNvPr>
            <p:cNvGrpSpPr/>
            <p:nvPr/>
          </p:nvGrpSpPr>
          <p:grpSpPr>
            <a:xfrm>
              <a:off x="8570590" y="4798514"/>
              <a:ext cx="1872343" cy="1124943"/>
              <a:chOff x="7200836" y="5823075"/>
              <a:chExt cx="1872343" cy="112494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0D6E719-0E86-4019-74D9-B9B572D71368}"/>
                  </a:ext>
                </a:extLst>
              </p:cNvPr>
              <p:cNvGrpSpPr/>
              <p:nvPr/>
            </p:nvGrpSpPr>
            <p:grpSpPr>
              <a:xfrm>
                <a:off x="7306241" y="5925882"/>
                <a:ext cx="1654778" cy="894010"/>
                <a:chOff x="8223740" y="4499915"/>
                <a:chExt cx="2562630" cy="1384486"/>
              </a:xfrm>
            </p:grpSpPr>
            <p:pic>
              <p:nvPicPr>
                <p:cNvPr id="25" name="Picture 24" descr="A flower in a pot&#10;&#10;Description automatically generated">
                  <a:extLst>
                    <a:ext uri="{FF2B5EF4-FFF2-40B4-BE49-F238E27FC236}">
                      <a16:creationId xmlns:a16="http://schemas.microsoft.com/office/drawing/2014/main" id="{24631E5C-6B6B-647C-2949-CE4A6C9DAC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9261" y="4499915"/>
                  <a:ext cx="1231551" cy="112634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C57D532-5F8D-274D-8E8B-3C4CDAAB2D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23740" y="5668794"/>
                  <a:ext cx="2562630" cy="21560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C51BE5C-1ABE-871F-86BD-A9B0EF851CE0}"/>
                  </a:ext>
                </a:extLst>
              </p:cNvPr>
              <p:cNvSpPr/>
              <p:nvPr/>
            </p:nvSpPr>
            <p:spPr>
              <a:xfrm>
                <a:off x="7200836" y="5823075"/>
                <a:ext cx="1872343" cy="1124943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E552D35-B6F8-AAB5-A9BE-1EABFB37591F}"/>
                </a:ext>
              </a:extLst>
            </p:cNvPr>
            <p:cNvGrpSpPr/>
            <p:nvPr/>
          </p:nvGrpSpPr>
          <p:grpSpPr>
            <a:xfrm>
              <a:off x="6287623" y="4787205"/>
              <a:ext cx="1872343" cy="1124943"/>
              <a:chOff x="9151254" y="3960586"/>
              <a:chExt cx="1872343" cy="112494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B12AB15-8B80-B011-98EE-6DD5E5CCBC0C}"/>
                  </a:ext>
                </a:extLst>
              </p:cNvPr>
              <p:cNvGrpSpPr/>
              <p:nvPr/>
            </p:nvGrpSpPr>
            <p:grpSpPr>
              <a:xfrm>
                <a:off x="9587299" y="4072743"/>
                <a:ext cx="1000255" cy="920579"/>
                <a:chOff x="6302510" y="4499916"/>
                <a:chExt cx="1554585" cy="1430754"/>
              </a:xfrm>
            </p:grpSpPr>
            <p:pic>
              <p:nvPicPr>
                <p:cNvPr id="18" name="Picture 17" descr="A flower in a pot&#10;&#10;Description automatically generated">
                  <a:extLst>
                    <a:ext uri="{FF2B5EF4-FFF2-40B4-BE49-F238E27FC236}">
                      <a16:creationId xmlns:a16="http://schemas.microsoft.com/office/drawing/2014/main" id="{21E58DEE-0156-7A4B-C8A1-1708318B28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64028" y="4499916"/>
                  <a:ext cx="1231551" cy="1126343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362F84B6-85A8-911F-2A0B-BEE451C67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02510" y="5673714"/>
                  <a:ext cx="1554585" cy="256956"/>
                </a:xfrm>
                <a:prstGeom prst="rect">
                  <a:avLst/>
                </a:prstGeom>
              </p:spPr>
            </p:pic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83E0043-AF55-D408-DD41-CA056A12B5EF}"/>
                  </a:ext>
                </a:extLst>
              </p:cNvPr>
              <p:cNvSpPr/>
              <p:nvPr/>
            </p:nvSpPr>
            <p:spPr>
              <a:xfrm>
                <a:off x="9151254" y="3960586"/>
                <a:ext cx="1872343" cy="1124943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F68547B-A5BF-A17D-822E-5D6DA473640E}"/>
                </a:ext>
              </a:extLst>
            </p:cNvPr>
            <p:cNvGrpSpPr/>
            <p:nvPr/>
          </p:nvGrpSpPr>
          <p:grpSpPr>
            <a:xfrm>
              <a:off x="8105833" y="5022972"/>
              <a:ext cx="511033" cy="601104"/>
              <a:chOff x="8105833" y="5022972"/>
              <a:chExt cx="511033" cy="601104"/>
            </a:xfrm>
          </p:grpSpPr>
          <p:sp>
            <p:nvSpPr>
              <p:cNvPr id="34" name="Text Placeholder 2">
                <a:extLst>
                  <a:ext uri="{FF2B5EF4-FFF2-40B4-BE49-F238E27FC236}">
                    <a16:creationId xmlns:a16="http://schemas.microsoft.com/office/drawing/2014/main" id="{8FF9D797-E363-738E-A45C-25DC2504F6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0881" y="5022972"/>
                <a:ext cx="495977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/>
                  <a:t>?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Text Placeholder 2">
                <a:extLst>
                  <a:ext uri="{FF2B5EF4-FFF2-40B4-BE49-F238E27FC236}">
                    <a16:creationId xmlns:a16="http://schemas.microsoft.com/office/drawing/2014/main" id="{5454F064-FA67-DB01-B864-CCAA03526A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5833" y="5193492"/>
                <a:ext cx="511033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i="1" dirty="0"/>
                  <a:t>==</a:t>
                </a:r>
                <a:endParaRPr lang="en-US" sz="2000" i="1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400F20-14AB-DD40-2168-A02059F9347C}"/>
              </a:ext>
            </a:extLst>
          </p:cNvPr>
          <p:cNvGrpSpPr/>
          <p:nvPr/>
        </p:nvGrpSpPr>
        <p:grpSpPr>
          <a:xfrm>
            <a:off x="-861792" y="6369928"/>
            <a:ext cx="13483490" cy="520939"/>
            <a:chOff x="-1340285" y="6506502"/>
            <a:chExt cx="13483490" cy="52093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67FD42-6DBC-E9D6-50DA-BF1C0677F8AA}"/>
                </a:ext>
              </a:extLst>
            </p:cNvPr>
            <p:cNvGrpSpPr/>
            <p:nvPr/>
          </p:nvGrpSpPr>
          <p:grpSpPr>
            <a:xfrm>
              <a:off x="-1340285" y="6521427"/>
              <a:ext cx="13365271" cy="497893"/>
              <a:chOff x="-1340285" y="6521427"/>
              <a:chExt cx="13365271" cy="497893"/>
            </a:xfrm>
          </p:grpSpPr>
          <p:sp>
            <p:nvSpPr>
              <p:cNvPr id="44" name="Text Placeholder 2">
                <a:extLst>
                  <a:ext uri="{FF2B5EF4-FFF2-40B4-BE49-F238E27FC236}">
                    <a16:creationId xmlns:a16="http://schemas.microsoft.com/office/drawing/2014/main" id="{D7A4C611-6864-D923-7872-7E744D455C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340285" y="6521427"/>
                <a:ext cx="13365271" cy="497893"/>
              </a:xfrm>
              <a:prstGeom prst="rect">
                <a:avLst/>
              </a:prstGeom>
            </p:spPr>
            <p:txBody>
              <a:bodyPr vert="horz" wrap="square" lIns="91440" tIns="91440" rIns="91440" bIns="91440" rtlCol="0">
                <a:spAutoFit/>
              </a:bodyPr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tx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i="1" dirty="0">
                    <a:solidFill>
                      <a:schemeClr val="tx2"/>
                    </a:solidFill>
                    <a:latin typeface="Aptos" panose="020B0004020202020204" pitchFamily="34" charset="0"/>
                  </a:rPr>
                  <a:t>contains a compare fluent for every fluent in the robot’s model (i.e.           </a:t>
                </a:r>
              </a:p>
            </p:txBody>
          </p:sp>
          <p:pic>
            <p:nvPicPr>
              <p:cNvPr id="45" name="Picture 44" descr="A black letter on a white background&#10;&#10;Description automatically generated">
                <a:extLst>
                  <a:ext uri="{FF2B5EF4-FFF2-40B4-BE49-F238E27FC236}">
                    <a16:creationId xmlns:a16="http://schemas.microsoft.com/office/drawing/2014/main" id="{B21BF31F-E191-DAE9-ACDD-4B8C28805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7286" y="6641551"/>
                <a:ext cx="373807" cy="286077"/>
              </a:xfrm>
              <a:prstGeom prst="rect">
                <a:avLst/>
              </a:prstGeom>
            </p:spPr>
          </p:pic>
        </p:grpSp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85BB0B00-7FC5-040F-ABB1-0423314F93F6}"/>
                </a:ext>
              </a:extLst>
            </p:cNvPr>
            <p:cNvSpPr txBox="1">
              <a:spLocks/>
            </p:cNvSpPr>
            <p:nvPr/>
          </p:nvSpPr>
          <p:spPr>
            <a:xfrm>
              <a:off x="9811905" y="6529548"/>
              <a:ext cx="1078630" cy="497893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i="1" dirty="0">
                  <a:solidFill>
                    <a:schemeClr val="tx2"/>
                  </a:solidFill>
                  <a:latin typeface="Aptos" panose="020B0004020202020204" pitchFamily="34" charset="0"/>
                </a:rPr>
                <a:t>for every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95F9F7-36EE-080C-D6F0-A77171D9C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-1" r="65855" b="-2206"/>
            <a:stretch/>
          </p:blipFill>
          <p:spPr>
            <a:xfrm>
              <a:off x="8614235" y="6603486"/>
              <a:ext cx="1222722" cy="3588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835A19-F707-8D0D-82A1-DB745C87C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67634" b="1990"/>
            <a:stretch/>
          </p:blipFill>
          <p:spPr>
            <a:xfrm>
              <a:off x="10827905" y="6613938"/>
              <a:ext cx="1025767" cy="304532"/>
            </a:xfrm>
            <a:prstGeom prst="rect">
              <a:avLst/>
            </a:prstGeom>
          </p:spPr>
        </p:pic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021F085D-AED2-9BE2-C04D-6F8E43004058}"/>
                </a:ext>
              </a:extLst>
            </p:cNvPr>
            <p:cNvSpPr txBox="1">
              <a:spLocks/>
            </p:cNvSpPr>
            <p:nvPr/>
          </p:nvSpPr>
          <p:spPr>
            <a:xfrm>
              <a:off x="11776891" y="6506502"/>
              <a:ext cx="366314" cy="497893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i="1" dirty="0">
                  <a:solidFill>
                    <a:schemeClr val="tx2"/>
                  </a:solidFill>
                  <a:latin typeface="Aptos" panose="020B0004020202020204" pitchFamily="34" charset="0"/>
                </a:rPr>
                <a:t>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4338C-D992-1D25-E6AF-94B7B334AA94}"/>
              </a:ext>
            </a:extLst>
          </p:cNvPr>
          <p:cNvSpPr/>
          <p:nvPr/>
        </p:nvSpPr>
        <p:spPr>
          <a:xfrm>
            <a:off x="7849588" y="3261940"/>
            <a:ext cx="536565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ack letter with a white background&#10;&#10;AI-generated content may be incorrect.">
            <a:extLst>
              <a:ext uri="{FF2B5EF4-FFF2-40B4-BE49-F238E27FC236}">
                <a16:creationId xmlns:a16="http://schemas.microsoft.com/office/drawing/2014/main" id="{6618F3E0-5544-2EBC-FE70-41863AF3E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9537" y="4767424"/>
            <a:ext cx="312436" cy="2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7C6FB-6640-1D9F-B7AA-2033F81C1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5A66-3056-0666-F1F8-A1278618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04BA7-10CE-D99A-FE60-55D474EED59B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6786D7-77EB-5E2B-8085-8A269742DFFF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Initial State 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Goal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D80CCF0-9B1A-E697-6076-EFF941E8B994}"/>
              </a:ext>
            </a:extLst>
          </p:cNvPr>
          <p:cNvCxnSpPr>
            <a:cxnSpLocks/>
          </p:cNvCxnSpPr>
          <p:nvPr/>
        </p:nvCxnSpPr>
        <p:spPr>
          <a:xfrm>
            <a:off x="2559586" y="2694485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AC79730-E288-CDBA-2F8E-182ECEDAC58F}"/>
              </a:ext>
            </a:extLst>
          </p:cNvPr>
          <p:cNvCxnSpPr>
            <a:cxnSpLocks/>
          </p:cNvCxnSpPr>
          <p:nvPr/>
        </p:nvCxnSpPr>
        <p:spPr>
          <a:xfrm>
            <a:off x="1886330" y="3507898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58BADC-2087-FFF3-E299-FE0EAE0E0457}"/>
              </a:ext>
            </a:extLst>
          </p:cNvPr>
          <p:cNvGrpSpPr/>
          <p:nvPr/>
        </p:nvGrpSpPr>
        <p:grpSpPr>
          <a:xfrm>
            <a:off x="3355317" y="2488396"/>
            <a:ext cx="4771422" cy="400648"/>
            <a:chOff x="3355317" y="2488396"/>
            <a:chExt cx="4771422" cy="400648"/>
          </a:xfrm>
        </p:grpSpPr>
        <p:pic>
          <p:nvPicPr>
            <p:cNvPr id="21" name="Picture 20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84F86DCA-5EFB-5CC4-1DA2-0482774F5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5317" y="2488396"/>
              <a:ext cx="2604214" cy="400648"/>
            </a:xfrm>
            <a:prstGeom prst="rect">
              <a:avLst/>
            </a:prstGeom>
          </p:spPr>
        </p:pic>
        <p:pic>
          <p:nvPicPr>
            <p:cNvPr id="23" name="Picture 22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BBAEC4FC-AF85-88F1-720A-1D7F2447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9531" y="2494351"/>
              <a:ext cx="2167208" cy="38873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C65F55-629B-7B8A-70AC-C2F55420AE4A}"/>
              </a:ext>
            </a:extLst>
          </p:cNvPr>
          <p:cNvGrpSpPr/>
          <p:nvPr/>
        </p:nvGrpSpPr>
        <p:grpSpPr>
          <a:xfrm>
            <a:off x="3003843" y="3216821"/>
            <a:ext cx="2955688" cy="446516"/>
            <a:chOff x="3003843" y="3230269"/>
            <a:chExt cx="2955688" cy="44651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E8A1F51-7989-3821-0CCE-1DBD392ECEA0}"/>
                </a:ext>
              </a:extLst>
            </p:cNvPr>
            <p:cNvGrpSpPr/>
            <p:nvPr/>
          </p:nvGrpSpPr>
          <p:grpSpPr>
            <a:xfrm>
              <a:off x="3003843" y="3274369"/>
              <a:ext cx="2942040" cy="402416"/>
              <a:chOff x="3003843" y="3274369"/>
              <a:chExt cx="2942040" cy="402416"/>
            </a:xfrm>
          </p:grpSpPr>
          <p:pic>
            <p:nvPicPr>
              <p:cNvPr id="46" name="Picture 45" descr="A black letter with a white background&#10;&#10;AI-generated content may be incorrect.">
                <a:extLst>
                  <a:ext uri="{FF2B5EF4-FFF2-40B4-BE49-F238E27FC236}">
                    <a16:creationId xmlns:a16="http://schemas.microsoft.com/office/drawing/2014/main" id="{83F012E6-42E1-A4CB-634B-92B05A54D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3843" y="3306384"/>
                <a:ext cx="2942040" cy="370401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C32C8D-75AB-B144-7320-90E028D74160}"/>
                  </a:ext>
                </a:extLst>
              </p:cNvPr>
              <p:cNvSpPr/>
              <p:nvPr/>
            </p:nvSpPr>
            <p:spPr>
              <a:xfrm>
                <a:off x="3957851" y="3274369"/>
                <a:ext cx="177421" cy="794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90B0AB7-B526-FC5D-631E-020EEC5D89A5}"/>
                </a:ext>
              </a:extLst>
            </p:cNvPr>
            <p:cNvSpPr/>
            <p:nvPr/>
          </p:nvSpPr>
          <p:spPr>
            <a:xfrm>
              <a:off x="5782110" y="3230269"/>
              <a:ext cx="177421" cy="163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BCD6E92-9AF5-D6DD-73D2-F81262919FCC}"/>
              </a:ext>
            </a:extLst>
          </p:cNvPr>
          <p:cNvGrpSpPr/>
          <p:nvPr/>
        </p:nvGrpSpPr>
        <p:grpSpPr>
          <a:xfrm>
            <a:off x="1403473" y="4393072"/>
            <a:ext cx="2420077" cy="1851352"/>
            <a:chOff x="1041849" y="4233382"/>
            <a:chExt cx="2420077" cy="185135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2E14C54-477A-BA33-6661-83476E2721D6}"/>
                </a:ext>
              </a:extLst>
            </p:cNvPr>
            <p:cNvGrpSpPr/>
            <p:nvPr/>
          </p:nvGrpSpPr>
          <p:grpSpPr>
            <a:xfrm>
              <a:off x="1043056" y="4233382"/>
              <a:ext cx="2418870" cy="546902"/>
              <a:chOff x="418531" y="4217473"/>
              <a:chExt cx="2914956" cy="546902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479416-4ABB-DF08-F01A-637B16615122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42E9C9C-3BAA-F8FE-DE89-3AAA726EAAC6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34163EC-4AFB-CA23-1767-148EFE899F29}"/>
                </a:ext>
              </a:extLst>
            </p:cNvPr>
            <p:cNvGrpSpPr/>
            <p:nvPr/>
          </p:nvGrpSpPr>
          <p:grpSpPr>
            <a:xfrm>
              <a:off x="1041849" y="4264346"/>
              <a:ext cx="2420077" cy="1820388"/>
              <a:chOff x="1041849" y="4264346"/>
              <a:chExt cx="2420077" cy="182038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C4256F2-6E70-31D7-B385-3C10E8CDDCC9}"/>
                  </a:ext>
                </a:extLst>
              </p:cNvPr>
              <p:cNvGrpSpPr/>
              <p:nvPr/>
            </p:nvGrpSpPr>
            <p:grpSpPr>
              <a:xfrm>
                <a:off x="1043056" y="4631429"/>
                <a:ext cx="2418870" cy="1453305"/>
                <a:chOff x="9151254" y="3960586"/>
                <a:chExt cx="1872343" cy="1124943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E4B3EE02-8599-AF16-181E-42548AF3CF61}"/>
                    </a:ext>
                  </a:extLst>
                </p:cNvPr>
                <p:cNvGrpSpPr/>
                <p:nvPr/>
              </p:nvGrpSpPr>
              <p:grpSpPr>
                <a:xfrm>
                  <a:off x="9587299" y="4072743"/>
                  <a:ext cx="1000255" cy="920579"/>
                  <a:chOff x="6302510" y="4499916"/>
                  <a:chExt cx="1554585" cy="1430754"/>
                </a:xfrm>
              </p:grpSpPr>
              <p:pic>
                <p:nvPicPr>
                  <p:cNvPr id="75" name="Picture 74" descr="A flower in a pot&#10;&#10;Description automatically generated">
                    <a:extLst>
                      <a:ext uri="{FF2B5EF4-FFF2-40B4-BE49-F238E27FC236}">
                        <a16:creationId xmlns:a16="http://schemas.microsoft.com/office/drawing/2014/main" id="{0A06720D-6BDE-CCEB-2998-E98BA497DF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64028" y="4499916"/>
                    <a:ext cx="1231551" cy="1126343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CB27CA36-071F-8EEE-28D9-74D75F7E30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302510" y="5673714"/>
                    <a:ext cx="1554585" cy="25695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89D2134-24EC-E6B6-3A2C-7D6BFE68AD8C}"/>
                    </a:ext>
                  </a:extLst>
                </p:cNvPr>
                <p:cNvSpPr/>
                <p:nvPr/>
              </p:nvSpPr>
              <p:spPr>
                <a:xfrm>
                  <a:off x="9151254" y="3960586"/>
                  <a:ext cx="1872343" cy="1124943"/>
                </a:xfrm>
                <a:prstGeom prst="rect">
                  <a:avLst/>
                </a:prstGeom>
                <a:noFill/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15A2E12D-DA7F-345F-F48E-EE4307711D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1849" y="4264346"/>
                <a:ext cx="2219994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500" b="1" dirty="0"/>
                  <a:t>Robot Goal:</a:t>
                </a:r>
                <a:br>
                  <a:rPr lang="en-US" sz="1500" b="1" dirty="0"/>
                </a:br>
                <a:endParaRPr lang="en-US" sz="1500" b="1" dirty="0"/>
              </a:p>
              <a:p>
                <a:pPr marL="0" indent="0" algn="ctr">
                  <a:buFont typeface="Arial"/>
                  <a:buNone/>
                </a:pPr>
                <a:br>
                  <a:rPr lang="en-US" sz="1500" b="1" dirty="0">
                    <a:solidFill>
                      <a:schemeClr val="tx2"/>
                    </a:solidFill>
                  </a:rPr>
                </a:br>
                <a:endParaRPr lang="en-US" sz="1500" b="1" dirty="0">
                  <a:solidFill>
                    <a:schemeClr val="tx2"/>
                  </a:solidFill>
                </a:endParaRPr>
              </a:p>
              <a:p>
                <a:pPr marL="0" indent="0" algn="ctr">
                  <a:buFont typeface="Arial"/>
                  <a:buNone/>
                </a:pPr>
                <a:endParaRPr lang="en-US" sz="15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7" name="Picture 126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D0E14E96-AD3A-4366-8898-F56AA3CB5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4946" y="4277930"/>
                <a:ext cx="359957" cy="327234"/>
              </a:xfrm>
              <a:prstGeom prst="rect">
                <a:avLst/>
              </a:prstGeom>
            </p:spPr>
          </p:pic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5D30B93-08C8-F264-9155-A9F514A250EC}"/>
              </a:ext>
            </a:extLst>
          </p:cNvPr>
          <p:cNvGrpSpPr/>
          <p:nvPr/>
        </p:nvGrpSpPr>
        <p:grpSpPr>
          <a:xfrm>
            <a:off x="4013633" y="4392087"/>
            <a:ext cx="2517246" cy="1858218"/>
            <a:chOff x="3850629" y="4234855"/>
            <a:chExt cx="2517246" cy="1858218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C7DCA14-0F13-D00B-8FEA-14C304EE019F}"/>
                </a:ext>
              </a:extLst>
            </p:cNvPr>
            <p:cNvGrpSpPr/>
            <p:nvPr/>
          </p:nvGrpSpPr>
          <p:grpSpPr>
            <a:xfrm>
              <a:off x="3947803" y="4234855"/>
              <a:ext cx="2418870" cy="546902"/>
              <a:chOff x="418531" y="4217473"/>
              <a:chExt cx="2914956" cy="54690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F02518F-ABEC-8734-F282-91A88B7EF7C0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1661FB3-4E16-529C-3300-8038310ED26D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5ADF95A-448B-250F-82D6-3277E2172CCD}"/>
                </a:ext>
              </a:extLst>
            </p:cNvPr>
            <p:cNvGrpSpPr/>
            <p:nvPr/>
          </p:nvGrpSpPr>
          <p:grpSpPr>
            <a:xfrm>
              <a:off x="3850629" y="4255701"/>
              <a:ext cx="2517246" cy="1837372"/>
              <a:chOff x="3850629" y="4255701"/>
              <a:chExt cx="2517246" cy="1837372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6ED5027-E914-1AC1-3CDB-BE15D6E83295}"/>
                  </a:ext>
                </a:extLst>
              </p:cNvPr>
              <p:cNvGrpSpPr/>
              <p:nvPr/>
            </p:nvGrpSpPr>
            <p:grpSpPr>
              <a:xfrm>
                <a:off x="3949005" y="4639768"/>
                <a:ext cx="2418870" cy="1453305"/>
                <a:chOff x="7200836" y="5831028"/>
                <a:chExt cx="1872343" cy="1124943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0BE0EA92-ABC9-5B5D-7B90-04F83BFBDD02}"/>
                    </a:ext>
                  </a:extLst>
                </p:cNvPr>
                <p:cNvGrpSpPr/>
                <p:nvPr/>
              </p:nvGrpSpPr>
              <p:grpSpPr>
                <a:xfrm>
                  <a:off x="7306241" y="5925882"/>
                  <a:ext cx="1654778" cy="894010"/>
                  <a:chOff x="8223740" y="4499915"/>
                  <a:chExt cx="2562630" cy="1384486"/>
                </a:xfrm>
              </p:grpSpPr>
              <p:pic>
                <p:nvPicPr>
                  <p:cNvPr id="79" name="Picture 78" descr="A flower in a pot&#10;&#10;Description automatically generated">
                    <a:extLst>
                      <a:ext uri="{FF2B5EF4-FFF2-40B4-BE49-F238E27FC236}">
                        <a16:creationId xmlns:a16="http://schemas.microsoft.com/office/drawing/2014/main" id="{1FFB0634-AE97-25C6-9D3D-0339E3634C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889261" y="4499915"/>
                    <a:ext cx="1231551" cy="1126343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7FC2C55F-DB51-2165-13E2-69E7008F83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223740" y="5668794"/>
                    <a:ext cx="2562630" cy="215607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</p:grp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745A071-EF3C-F6A8-9D60-616ACB45824E}"/>
                    </a:ext>
                  </a:extLst>
                </p:cNvPr>
                <p:cNvSpPr/>
                <p:nvPr/>
              </p:nvSpPr>
              <p:spPr>
                <a:xfrm>
                  <a:off x="7200836" y="5831028"/>
                  <a:ext cx="1872343" cy="1124943"/>
                </a:xfrm>
                <a:prstGeom prst="rect">
                  <a:avLst/>
                </a:prstGeom>
                <a:noFill/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4" name="Text Placeholder 2">
                <a:extLst>
                  <a:ext uri="{FF2B5EF4-FFF2-40B4-BE49-F238E27FC236}">
                    <a16:creationId xmlns:a16="http://schemas.microsoft.com/office/drawing/2014/main" id="{14893F62-F495-83E3-23A4-D3325CDFB7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0629" y="4255701"/>
                <a:ext cx="2288914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500" b="1" dirty="0"/>
                  <a:t>Human Goal:</a:t>
                </a:r>
                <a:br>
                  <a:rPr lang="en-US" sz="1500" b="1" dirty="0"/>
                </a:br>
                <a:endParaRPr lang="en-US" sz="1500" b="1" dirty="0"/>
              </a:p>
              <a:p>
                <a:pPr marL="0" indent="0" algn="ctr">
                  <a:buFont typeface="Arial"/>
                  <a:buNone/>
                </a:pPr>
                <a:br>
                  <a:rPr lang="en-US" sz="1500" b="1" dirty="0">
                    <a:solidFill>
                      <a:schemeClr val="tx2"/>
                    </a:solidFill>
                  </a:rPr>
                </a:br>
                <a:endParaRPr lang="en-US" sz="1500" b="1" dirty="0">
                  <a:solidFill>
                    <a:schemeClr val="tx2"/>
                  </a:solidFill>
                </a:endParaRPr>
              </a:p>
              <a:p>
                <a:pPr marL="0" indent="0" algn="ctr">
                  <a:buFont typeface="Arial"/>
                  <a:buNone/>
                </a:pPr>
                <a:endParaRPr lang="en-US" sz="15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29" name="Picture 128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487CBF12-45FF-6135-8F25-7BF06080E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7657" y="4275988"/>
                <a:ext cx="347493" cy="319127"/>
              </a:xfrm>
              <a:prstGeom prst="rect">
                <a:avLst/>
              </a:prstGeom>
            </p:spPr>
          </p:pic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258F653-2B39-918B-871B-7C88D09C4BB9}"/>
              </a:ext>
            </a:extLst>
          </p:cNvPr>
          <p:cNvGrpSpPr/>
          <p:nvPr/>
        </p:nvGrpSpPr>
        <p:grpSpPr>
          <a:xfrm>
            <a:off x="6817885" y="4386815"/>
            <a:ext cx="5839877" cy="1854785"/>
            <a:chOff x="6817885" y="4205950"/>
            <a:chExt cx="5839877" cy="185478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0C5CE74-4CA1-83E4-D70B-68A1043DFDC8}"/>
                </a:ext>
              </a:extLst>
            </p:cNvPr>
            <p:cNvGrpSpPr/>
            <p:nvPr/>
          </p:nvGrpSpPr>
          <p:grpSpPr>
            <a:xfrm>
              <a:off x="6819088" y="4205950"/>
              <a:ext cx="5837469" cy="546902"/>
              <a:chOff x="418531" y="4217473"/>
              <a:chExt cx="2914956" cy="546902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287B3DD-E21D-310B-C51F-28FE900954A3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6A3A914-CC8F-0202-B4B1-48B35E50CAB7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9692504-73DE-33D8-3891-B2B630C04441}"/>
                </a:ext>
              </a:extLst>
            </p:cNvPr>
            <p:cNvCxnSpPr>
              <a:cxnSpLocks/>
            </p:cNvCxnSpPr>
            <p:nvPr/>
          </p:nvCxnSpPr>
          <p:spPr>
            <a:xfrm>
              <a:off x="9391465" y="5365687"/>
              <a:ext cx="58259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18823D4-3E0D-AE6E-76D4-6A7A414C1E53}"/>
                </a:ext>
              </a:extLst>
            </p:cNvPr>
            <p:cNvGrpSpPr/>
            <p:nvPr/>
          </p:nvGrpSpPr>
          <p:grpSpPr>
            <a:xfrm>
              <a:off x="11214586" y="5005132"/>
              <a:ext cx="1306594" cy="705898"/>
              <a:chOff x="8223740" y="4499915"/>
              <a:chExt cx="2562630" cy="1384486"/>
            </a:xfrm>
          </p:grpSpPr>
          <p:pic>
            <p:nvPicPr>
              <p:cNvPr id="104" name="Picture 103" descr="A flower in a pot&#10;&#10;Description automatically generated">
                <a:extLst>
                  <a:ext uri="{FF2B5EF4-FFF2-40B4-BE49-F238E27FC236}">
                    <a16:creationId xmlns:a16="http://schemas.microsoft.com/office/drawing/2014/main" id="{B042FEE4-A045-5B74-F9F2-F0DF6C8F3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9261" y="4499915"/>
                <a:ext cx="1231551" cy="11263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264DFC6B-E1AB-D73F-09BA-236888C21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3740" y="5668794"/>
                <a:ext cx="2562630" cy="21560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DA50054-C69A-2B48-B389-06A66A8C2C85}"/>
                </a:ext>
              </a:extLst>
            </p:cNvPr>
            <p:cNvGrpSpPr/>
            <p:nvPr/>
          </p:nvGrpSpPr>
          <p:grpSpPr>
            <a:xfrm>
              <a:off x="10130968" y="5002520"/>
              <a:ext cx="789790" cy="726877"/>
              <a:chOff x="6302510" y="4499916"/>
              <a:chExt cx="1554585" cy="1430754"/>
            </a:xfrm>
          </p:grpSpPr>
          <p:pic>
            <p:nvPicPr>
              <p:cNvPr id="100" name="Picture 99" descr="A flower in a pot&#10;&#10;Description automatically generated">
                <a:extLst>
                  <a:ext uri="{FF2B5EF4-FFF2-40B4-BE49-F238E27FC236}">
                    <a16:creationId xmlns:a16="http://schemas.microsoft.com/office/drawing/2014/main" id="{CD1F914E-8217-317F-D7F2-394496846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64028" y="4499916"/>
                <a:ext cx="1231551" cy="1126343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E21DC7AA-18D0-9DAE-874C-6976A6162A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2510" y="5673714"/>
                <a:ext cx="1554585" cy="256956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D4C5B52-4D99-7125-9B29-46769C2802AD}"/>
                </a:ext>
              </a:extLst>
            </p:cNvPr>
            <p:cNvGrpSpPr/>
            <p:nvPr/>
          </p:nvGrpSpPr>
          <p:grpSpPr>
            <a:xfrm>
              <a:off x="10920893" y="5020498"/>
              <a:ext cx="403506" cy="536268"/>
              <a:chOff x="8105833" y="5035984"/>
              <a:chExt cx="511033" cy="679176"/>
            </a:xfrm>
          </p:grpSpPr>
          <p:sp>
            <p:nvSpPr>
              <p:cNvPr id="96" name="Text Placeholder 2">
                <a:extLst>
                  <a:ext uri="{FF2B5EF4-FFF2-40B4-BE49-F238E27FC236}">
                    <a16:creationId xmlns:a16="http://schemas.microsoft.com/office/drawing/2014/main" id="{5A11D77E-2BF5-784E-3CA0-94E964A9DF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7870" y="5035984"/>
                <a:ext cx="495977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/>
                  <a:t>?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24A9235-1BBF-F6D5-E3D6-03420104DE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5833" y="5284576"/>
                <a:ext cx="511033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i="1" dirty="0"/>
                  <a:t>==</a:t>
                </a:r>
                <a:endParaRPr lang="en-US" sz="1400" i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2468FDA-BC10-DC35-71C9-DAC90971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28264" y="5245928"/>
              <a:ext cx="2212425" cy="176311"/>
            </a:xfrm>
            <a:prstGeom prst="rect">
              <a:avLst/>
            </a:prstGeom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02E4777-1B5A-C00F-B74F-AD8278971294}"/>
                </a:ext>
              </a:extLst>
            </p:cNvPr>
            <p:cNvSpPr/>
            <p:nvPr/>
          </p:nvSpPr>
          <p:spPr>
            <a:xfrm>
              <a:off x="6820292" y="4607430"/>
              <a:ext cx="5837470" cy="1453305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 Placeholder 2">
              <a:extLst>
                <a:ext uri="{FF2B5EF4-FFF2-40B4-BE49-F238E27FC236}">
                  <a16:creationId xmlns:a16="http://schemas.microsoft.com/office/drawing/2014/main" id="{9478248A-2E05-5EFA-7361-F8443CC78A81}"/>
                </a:ext>
              </a:extLst>
            </p:cNvPr>
            <p:cNvSpPr txBox="1">
              <a:spLocks/>
            </p:cNvSpPr>
            <p:nvPr/>
          </p:nvSpPr>
          <p:spPr>
            <a:xfrm>
              <a:off x="6817885" y="4237239"/>
              <a:ext cx="5363951" cy="430584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500" b="1" dirty="0"/>
                <a:t>Compare ALL Human-Robot Fluent Pairs Goal:</a:t>
              </a:r>
              <a:br>
                <a:rPr lang="en-US" sz="1500" b="1" dirty="0"/>
              </a:br>
              <a:endParaRPr lang="en-US" sz="1500" b="1" dirty="0"/>
            </a:p>
            <a:p>
              <a:pPr marL="0" indent="0" algn="ctr">
                <a:buFont typeface="Arial"/>
                <a:buNone/>
              </a:pPr>
              <a:br>
                <a:rPr lang="en-US" sz="1500" b="1" dirty="0">
                  <a:solidFill>
                    <a:schemeClr val="tx2"/>
                  </a:solidFill>
                </a:rPr>
              </a:br>
              <a:endParaRPr lang="en-US" sz="1500" b="1" dirty="0">
                <a:solidFill>
                  <a:schemeClr val="tx2"/>
                </a:solidFill>
              </a:endParaRPr>
            </a:p>
            <a:p>
              <a:pPr marL="0" indent="0" algn="ctr">
                <a:buFont typeface="Arial"/>
                <a:buNone/>
              </a:pPr>
              <a:endParaRPr lang="en-US" sz="1500" b="1" dirty="0">
                <a:solidFill>
                  <a:schemeClr val="tx2"/>
                </a:solidFill>
              </a:endParaRPr>
            </a:p>
          </p:txBody>
        </p:sp>
        <p:pic>
          <p:nvPicPr>
            <p:cNvPr id="131" name="Picture 130" descr="A black letter with a white background&#10;&#10;AI-generated content may be incorrect.">
              <a:extLst>
                <a:ext uri="{FF2B5EF4-FFF2-40B4-BE49-F238E27FC236}">
                  <a16:creationId xmlns:a16="http://schemas.microsoft.com/office/drawing/2014/main" id="{DC345892-1639-8C84-D74A-E6AB4E1C1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666137" y="4275996"/>
              <a:ext cx="312436" cy="269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4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87B60-BACA-A333-56FC-B46DC249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1B4D8-6D5A-D9D2-1465-023A66F8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87346-24E4-A202-5406-06FDD29374D6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C08F94-CEAF-0766-3053-7703D37B548E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E023F1-90AA-A659-4BB0-C23403BC029F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FAE7AC0B-5FF2-2FEB-4CCA-39D3D91D1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887E121-938A-1A9E-5D84-688FEE7DD36B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4FC47D-4A90-43DD-0BEC-1EB127D1367D}"/>
              </a:ext>
            </a:extLst>
          </p:cNvPr>
          <p:cNvGrpSpPr/>
          <p:nvPr/>
        </p:nvGrpSpPr>
        <p:grpSpPr>
          <a:xfrm>
            <a:off x="4259735" y="3285613"/>
            <a:ext cx="4097293" cy="429099"/>
            <a:chOff x="4259735" y="3285613"/>
            <a:chExt cx="4097293" cy="429099"/>
          </a:xfrm>
        </p:grpSpPr>
        <p:pic>
          <p:nvPicPr>
            <p:cNvPr id="21" name="Picture 20" descr="A black and white image of a letter&#10;&#10;AI-generated content may be incorrect.">
              <a:extLst>
                <a:ext uri="{FF2B5EF4-FFF2-40B4-BE49-F238E27FC236}">
                  <a16:creationId xmlns:a16="http://schemas.microsoft.com/office/drawing/2014/main" id="{3949DFFD-69B7-B3BF-56F0-724C4E55F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9735" y="3285613"/>
              <a:ext cx="1978042" cy="429099"/>
            </a:xfrm>
            <a:prstGeom prst="rect">
              <a:avLst/>
            </a:prstGeom>
          </p:spPr>
        </p:pic>
        <p:pic>
          <p:nvPicPr>
            <p:cNvPr id="23" name="Picture 22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03CD4D56-8B9C-C849-BAC2-6F1F61D4C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930" y="3311834"/>
              <a:ext cx="2114098" cy="38723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7BA98C-0DF8-1A9E-5FF6-33315DFE7F27}"/>
              </a:ext>
            </a:extLst>
          </p:cNvPr>
          <p:cNvGrpSpPr/>
          <p:nvPr/>
        </p:nvGrpSpPr>
        <p:grpSpPr>
          <a:xfrm>
            <a:off x="3800427" y="4289273"/>
            <a:ext cx="2914956" cy="546902"/>
            <a:chOff x="418531" y="4217473"/>
            <a:chExt cx="2914956" cy="5469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3067A70-66C5-E2FC-31CD-61B09E8D5B35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FAD582-0F87-27EF-1797-3C5C63189F2E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9F8BB0F-CAB4-D1D3-0568-0862896ADB37}"/>
              </a:ext>
            </a:extLst>
          </p:cNvPr>
          <p:cNvSpPr txBox="1">
            <a:spLocks/>
          </p:cNvSpPr>
          <p:nvPr/>
        </p:nvSpPr>
        <p:spPr>
          <a:xfrm>
            <a:off x="10404841" y="5614698"/>
            <a:ext cx="3331454" cy="471935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>
                <a:solidFill>
                  <a:schemeClr val="tx2"/>
                </a:solidFill>
                <a:latin typeface="Aptos Light" panose="020B0004020202020204" pitchFamily="34" charset="0"/>
              </a:rPr>
              <a:t>Exact copy of robot’s actions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3369CD-B376-4F1A-FDDC-8FB08B329941}"/>
              </a:ext>
            </a:extLst>
          </p:cNvPr>
          <p:cNvSpPr/>
          <p:nvPr/>
        </p:nvSpPr>
        <p:spPr>
          <a:xfrm>
            <a:off x="3800157" y="4687330"/>
            <a:ext cx="2914955" cy="2179811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420EFA95-8B8C-8D43-04FC-FFA98E711C2E}"/>
              </a:ext>
            </a:extLst>
          </p:cNvPr>
          <p:cNvSpPr txBox="1">
            <a:spLocks/>
          </p:cNvSpPr>
          <p:nvPr/>
        </p:nvSpPr>
        <p:spPr>
          <a:xfrm>
            <a:off x="3820260" y="4302841"/>
            <a:ext cx="2492634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Robot Actions:</a:t>
            </a:r>
            <a:br>
              <a:rPr lang="en-US" sz="1600" b="1" dirty="0"/>
            </a:br>
            <a:endParaRPr lang="en-US" sz="1600" b="1" dirty="0"/>
          </a:p>
          <a:p>
            <a:pPr marL="0" indent="0" algn="ctr">
              <a:buFont typeface="Arial"/>
              <a:buNone/>
            </a:pP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A3AB6D6-38F8-3249-DF7E-FC1FC29A19E0}"/>
              </a:ext>
            </a:extLst>
          </p:cNvPr>
          <p:cNvGrpSpPr/>
          <p:nvPr/>
        </p:nvGrpSpPr>
        <p:grpSpPr>
          <a:xfrm>
            <a:off x="7072040" y="4282069"/>
            <a:ext cx="2914956" cy="546902"/>
            <a:chOff x="418531" y="4217473"/>
            <a:chExt cx="2914956" cy="5469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FBE3432-8181-34A7-F401-3EC8862A10A7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DF03D06-8193-B190-C5F6-42DBBE93DB03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905E3D2-EE76-2518-97CE-17C308DA9E2B}"/>
              </a:ext>
            </a:extLst>
          </p:cNvPr>
          <p:cNvSpPr/>
          <p:nvPr/>
        </p:nvSpPr>
        <p:spPr>
          <a:xfrm>
            <a:off x="7072311" y="4686234"/>
            <a:ext cx="2914956" cy="2179812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939CDF55-7EF9-1845-6374-B8ABF58FE3BC}"/>
              </a:ext>
            </a:extLst>
          </p:cNvPr>
          <p:cNvSpPr txBox="1">
            <a:spLocks/>
          </p:cNvSpPr>
          <p:nvPr/>
        </p:nvSpPr>
        <p:spPr>
          <a:xfrm>
            <a:off x="7092414" y="4301744"/>
            <a:ext cx="2492635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Human Actions:</a:t>
            </a:r>
            <a:br>
              <a:rPr lang="en-US" sz="1600" b="1" dirty="0"/>
            </a:br>
            <a:endParaRPr lang="en-US" sz="1600" b="1" dirty="0"/>
          </a:p>
          <a:p>
            <a:pPr marL="0" indent="0" algn="ctr">
              <a:buFont typeface="Arial"/>
              <a:buNone/>
            </a:pP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2C1D7DF-3EA5-C620-D043-DA04F0B40362}"/>
              </a:ext>
            </a:extLst>
          </p:cNvPr>
          <p:cNvCxnSpPr>
            <a:cxnSpLocks/>
          </p:cNvCxnSpPr>
          <p:nvPr/>
        </p:nvCxnSpPr>
        <p:spPr>
          <a:xfrm flipH="1">
            <a:off x="10211213" y="5425387"/>
            <a:ext cx="55697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0C69636-4C4D-D37A-494D-B5975A315B6B}"/>
              </a:ext>
            </a:extLst>
          </p:cNvPr>
          <p:cNvSpPr/>
          <p:nvPr/>
        </p:nvSpPr>
        <p:spPr>
          <a:xfrm>
            <a:off x="5211351" y="3251892"/>
            <a:ext cx="1657257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A plant and a watering can on a path&#10;&#10;Description automatically generated">
            <a:extLst>
              <a:ext uri="{FF2B5EF4-FFF2-40B4-BE49-F238E27FC236}">
                <a16:creationId xmlns:a16="http://schemas.microsoft.com/office/drawing/2014/main" id="{42F2B0AB-1437-39A3-D946-7861B2D7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976" y="4842368"/>
            <a:ext cx="1689232" cy="1544926"/>
          </a:xfrm>
          <a:prstGeom prst="rect">
            <a:avLst/>
          </a:prstGeom>
        </p:spPr>
      </p:pic>
      <p:pic>
        <p:nvPicPr>
          <p:cNvPr id="69" name="Picture 68" descr="A plant and a watering can on a path&#10;&#10;Description automatically generated">
            <a:extLst>
              <a:ext uri="{FF2B5EF4-FFF2-40B4-BE49-F238E27FC236}">
                <a16:creationId xmlns:a16="http://schemas.microsoft.com/office/drawing/2014/main" id="{4BE47560-F1E5-0FD8-BDFF-76769714D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40" y="4863220"/>
            <a:ext cx="1689232" cy="1544926"/>
          </a:xfrm>
          <a:prstGeom prst="rect">
            <a:avLst/>
          </a:prstGeom>
        </p:spPr>
      </p:pic>
      <p:pic>
        <p:nvPicPr>
          <p:cNvPr id="70" name="Picture 6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7C1154C4-3A27-A842-F6C3-B4B8DF0BB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666" y="4352824"/>
            <a:ext cx="375700" cy="264838"/>
          </a:xfrm>
          <a:prstGeom prst="rect">
            <a:avLst/>
          </a:prstGeom>
        </p:spPr>
      </p:pic>
      <p:pic>
        <p:nvPicPr>
          <p:cNvPr id="71" name="Picture 7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8D6FFEA9-2F0E-006A-69B4-495204FDC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3560" y="4342776"/>
            <a:ext cx="414879" cy="27658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AC25A66-3CE3-8E01-13EE-8E62EADA79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8299" y="6462399"/>
            <a:ext cx="1506487" cy="30777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B2D202F-A8F8-855D-1057-B226F4207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534" y="6475017"/>
            <a:ext cx="2362446" cy="303743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D88A880-AD49-05F6-08B2-4A9A9C1CB8BB}"/>
              </a:ext>
            </a:extLst>
          </p:cNvPr>
          <p:cNvGrpSpPr/>
          <p:nvPr/>
        </p:nvGrpSpPr>
        <p:grpSpPr>
          <a:xfrm>
            <a:off x="384060" y="5254276"/>
            <a:ext cx="2658188" cy="370338"/>
            <a:chOff x="3987372" y="6740032"/>
            <a:chExt cx="2658188" cy="37033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6B3190A-DB97-88B9-8E29-75B95398A1D1}"/>
                </a:ext>
              </a:extLst>
            </p:cNvPr>
            <p:cNvGrpSpPr/>
            <p:nvPr/>
          </p:nvGrpSpPr>
          <p:grpSpPr>
            <a:xfrm>
              <a:off x="3987372" y="6785351"/>
              <a:ext cx="2658188" cy="325019"/>
              <a:chOff x="3987372" y="6785351"/>
              <a:chExt cx="2658188" cy="325019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FC997C8-EFE7-9DB6-705F-857F5501A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7372" y="6785351"/>
                <a:ext cx="2522767" cy="325019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3D700DF-43F2-562F-2F34-1831EB53AD6B}"/>
                  </a:ext>
                </a:extLst>
              </p:cNvPr>
              <p:cNvSpPr/>
              <p:nvPr/>
            </p:nvSpPr>
            <p:spPr>
              <a:xfrm>
                <a:off x="6479995" y="6927764"/>
                <a:ext cx="165565" cy="162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A47AB1-9B9C-BC72-5539-5E3B4AF68D9A}"/>
                </a:ext>
              </a:extLst>
            </p:cNvPr>
            <p:cNvSpPr/>
            <p:nvPr/>
          </p:nvSpPr>
          <p:spPr>
            <a:xfrm>
              <a:off x="6014516" y="6740032"/>
              <a:ext cx="210919" cy="127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AB89CB0-B492-A08C-59C5-B4575FFE9D98}"/>
              </a:ext>
            </a:extLst>
          </p:cNvPr>
          <p:cNvGrpSpPr/>
          <p:nvPr/>
        </p:nvGrpSpPr>
        <p:grpSpPr>
          <a:xfrm>
            <a:off x="10798327" y="5144756"/>
            <a:ext cx="2716706" cy="434539"/>
            <a:chOff x="10768183" y="5144756"/>
            <a:chExt cx="2716706" cy="43453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4D5289D-E4A7-7F80-A267-FD2A000FD839}"/>
                </a:ext>
              </a:extLst>
            </p:cNvPr>
            <p:cNvGrpSpPr/>
            <p:nvPr/>
          </p:nvGrpSpPr>
          <p:grpSpPr>
            <a:xfrm>
              <a:off x="10768183" y="5254276"/>
              <a:ext cx="2716706" cy="325019"/>
              <a:chOff x="10768183" y="5254276"/>
              <a:chExt cx="2716706" cy="325019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3488439A-C6D5-5CF7-E7FB-1DCD73D0E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68183" y="5254276"/>
                <a:ext cx="2584675" cy="325019"/>
              </a:xfrm>
              <a:prstGeom prst="rect">
                <a:avLst/>
              </a:prstGeom>
            </p:spPr>
          </p:pic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6E343F2-CB16-F459-7C1D-0CFF0BC618ED}"/>
                  </a:ext>
                </a:extLst>
              </p:cNvPr>
              <p:cNvSpPr/>
              <p:nvPr/>
            </p:nvSpPr>
            <p:spPr>
              <a:xfrm>
                <a:off x="13312666" y="5335675"/>
                <a:ext cx="172223" cy="217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AAD2CAB-2285-50AE-601A-597EFA6ABFDE}"/>
                </a:ext>
              </a:extLst>
            </p:cNvPr>
            <p:cNvSpPr/>
            <p:nvPr/>
          </p:nvSpPr>
          <p:spPr>
            <a:xfrm>
              <a:off x="10992897" y="5144756"/>
              <a:ext cx="200967" cy="190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9F7357C-AD5A-90DD-11FF-6E92F39B0B0E}"/>
              </a:ext>
            </a:extLst>
          </p:cNvPr>
          <p:cNvCxnSpPr>
            <a:cxnSpLocks/>
          </p:cNvCxnSpPr>
          <p:nvPr/>
        </p:nvCxnSpPr>
        <p:spPr>
          <a:xfrm>
            <a:off x="2974312" y="5463056"/>
            <a:ext cx="6642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DF5C-4373-B32F-C5AA-E01C1EC0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F4BF-3743-A276-2A79-48E3F0E9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37370-4B76-5972-AA4B-B53B2D8DBF2F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B27EB4-105B-EFF4-78C8-6FA777C7FAD9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E84747-67A1-076B-F108-DE3039FD144E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09C65E81-2470-5E63-A038-E6F8AEEE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D7E7AD-FB3E-22C1-8A6D-1CB5BAF9C8B9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AE6A57-F190-3E6E-FE3E-12370DDE5E7C}"/>
              </a:ext>
            </a:extLst>
          </p:cNvPr>
          <p:cNvGrpSpPr/>
          <p:nvPr/>
        </p:nvGrpSpPr>
        <p:grpSpPr>
          <a:xfrm>
            <a:off x="4259735" y="3285613"/>
            <a:ext cx="4097293" cy="429099"/>
            <a:chOff x="4259735" y="3285613"/>
            <a:chExt cx="4097293" cy="429099"/>
          </a:xfrm>
        </p:grpSpPr>
        <p:pic>
          <p:nvPicPr>
            <p:cNvPr id="21" name="Picture 20" descr="A black and white image of a letter&#10;&#10;AI-generated content may be incorrect.">
              <a:extLst>
                <a:ext uri="{FF2B5EF4-FFF2-40B4-BE49-F238E27FC236}">
                  <a16:creationId xmlns:a16="http://schemas.microsoft.com/office/drawing/2014/main" id="{42DF6178-6C92-205E-3471-BBF31C81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9735" y="3285613"/>
              <a:ext cx="1978042" cy="429099"/>
            </a:xfrm>
            <a:prstGeom prst="rect">
              <a:avLst/>
            </a:prstGeom>
          </p:spPr>
        </p:pic>
        <p:pic>
          <p:nvPicPr>
            <p:cNvPr id="23" name="Picture 22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98E1B216-44F5-DAE9-9EF3-E48D25974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930" y="3311834"/>
              <a:ext cx="2114098" cy="38723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A9F766-6CAA-5B80-074F-747A9F939BFD}"/>
              </a:ext>
            </a:extLst>
          </p:cNvPr>
          <p:cNvGrpSpPr/>
          <p:nvPr/>
        </p:nvGrpSpPr>
        <p:grpSpPr>
          <a:xfrm>
            <a:off x="3800427" y="4289273"/>
            <a:ext cx="2914956" cy="546902"/>
            <a:chOff x="418531" y="4217473"/>
            <a:chExt cx="2914956" cy="5469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47D02B3-907B-33C8-8B3F-1AD0E33EE408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EAC8D14-B46D-0F5F-29FB-A15E9CF878EB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317EAAF-EDBD-427D-A816-0A814891A181}"/>
              </a:ext>
            </a:extLst>
          </p:cNvPr>
          <p:cNvSpPr txBox="1">
            <a:spLocks/>
          </p:cNvSpPr>
          <p:nvPr/>
        </p:nvSpPr>
        <p:spPr>
          <a:xfrm>
            <a:off x="7358022" y="5096596"/>
            <a:ext cx="2342989" cy="119694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latin typeface="Aptos Light" panose="020B0004020202020204" pitchFamily="34" charset="0"/>
              </a:rPr>
              <a:t>Human doesn’t believe robot can execute this action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2BBA60E-E04E-6F22-FB0F-E01E6CC32DFA}"/>
              </a:ext>
            </a:extLst>
          </p:cNvPr>
          <p:cNvSpPr/>
          <p:nvPr/>
        </p:nvSpPr>
        <p:spPr>
          <a:xfrm>
            <a:off x="3800157" y="4687330"/>
            <a:ext cx="2914955" cy="2179811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0763758E-EB09-2D20-64C7-12D9E9D2E6C5}"/>
              </a:ext>
            </a:extLst>
          </p:cNvPr>
          <p:cNvSpPr txBox="1">
            <a:spLocks/>
          </p:cNvSpPr>
          <p:nvPr/>
        </p:nvSpPr>
        <p:spPr>
          <a:xfrm>
            <a:off x="3820260" y="4302841"/>
            <a:ext cx="2492634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Robot Actions:</a:t>
            </a:r>
            <a:br>
              <a:rPr lang="en-US" sz="1600" b="1" dirty="0"/>
            </a:br>
            <a:endParaRPr lang="en-US" sz="1600" b="1" dirty="0"/>
          </a:p>
          <a:p>
            <a:pPr marL="0" indent="0" algn="ctr">
              <a:buFont typeface="Arial"/>
              <a:buNone/>
            </a:pP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5C67AD-39F3-682F-1971-AA1D0EF8A611}"/>
              </a:ext>
            </a:extLst>
          </p:cNvPr>
          <p:cNvGrpSpPr/>
          <p:nvPr/>
        </p:nvGrpSpPr>
        <p:grpSpPr>
          <a:xfrm>
            <a:off x="7072040" y="4282069"/>
            <a:ext cx="2914956" cy="546902"/>
            <a:chOff x="418531" y="4217473"/>
            <a:chExt cx="2914956" cy="5469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023587-A791-CEB9-B3AD-C36EF5E0AA32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03F6CE1-68D9-16CB-2334-1E0C4D7A45D7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61379ED1-D17C-CCE7-0D7F-32B0DF44EE05}"/>
              </a:ext>
            </a:extLst>
          </p:cNvPr>
          <p:cNvSpPr/>
          <p:nvPr/>
        </p:nvSpPr>
        <p:spPr>
          <a:xfrm>
            <a:off x="7072311" y="4686234"/>
            <a:ext cx="2914956" cy="2179812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BA56B85-F44E-6239-9598-9C4FDC571CA8}"/>
              </a:ext>
            </a:extLst>
          </p:cNvPr>
          <p:cNvSpPr txBox="1">
            <a:spLocks/>
          </p:cNvSpPr>
          <p:nvPr/>
        </p:nvSpPr>
        <p:spPr>
          <a:xfrm>
            <a:off x="7092414" y="4301744"/>
            <a:ext cx="2492635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Human Actions:</a:t>
            </a:r>
            <a:br>
              <a:rPr lang="en-US" sz="1600" b="1" dirty="0"/>
            </a:br>
            <a:endParaRPr lang="en-US" sz="1600" b="1" dirty="0"/>
          </a:p>
          <a:p>
            <a:pPr marL="0" indent="0" algn="ctr">
              <a:buFont typeface="Arial"/>
              <a:buNone/>
            </a:pP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E67FD2D-3A08-0BF5-406C-5A66A1A90F27}"/>
              </a:ext>
            </a:extLst>
          </p:cNvPr>
          <p:cNvSpPr/>
          <p:nvPr/>
        </p:nvSpPr>
        <p:spPr>
          <a:xfrm>
            <a:off x="5211351" y="3251892"/>
            <a:ext cx="1657257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F8840CD7-7533-A584-78CF-011516240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666" y="4352824"/>
            <a:ext cx="375700" cy="264838"/>
          </a:xfrm>
          <a:prstGeom prst="rect">
            <a:avLst/>
          </a:prstGeom>
        </p:spPr>
      </p:pic>
      <p:pic>
        <p:nvPicPr>
          <p:cNvPr id="71" name="Picture 7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F30C81D7-8856-8A47-78FF-FC402D26E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3560" y="4342776"/>
            <a:ext cx="414879" cy="276586"/>
          </a:xfrm>
          <a:prstGeom prst="rect">
            <a:avLst/>
          </a:prstGeom>
        </p:spPr>
      </p:pic>
      <p:pic>
        <p:nvPicPr>
          <p:cNvPr id="7" name="Picture 6" descr="A blue hose with a yellow handle&#10;&#10;AI-generated content may be incorrect.">
            <a:extLst>
              <a:ext uri="{FF2B5EF4-FFF2-40B4-BE49-F238E27FC236}">
                <a16:creationId xmlns:a16="http://schemas.microsoft.com/office/drawing/2014/main" id="{800F2385-BF84-8F2A-241B-17CCCEC3F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114" y="4844048"/>
            <a:ext cx="1460473" cy="14494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02489C9-F896-F988-C05F-75BDF7A27104}"/>
              </a:ext>
            </a:extLst>
          </p:cNvPr>
          <p:cNvGrpSpPr/>
          <p:nvPr/>
        </p:nvGrpSpPr>
        <p:grpSpPr>
          <a:xfrm>
            <a:off x="4607029" y="6408653"/>
            <a:ext cx="1412854" cy="361061"/>
            <a:chOff x="4607029" y="6408653"/>
            <a:chExt cx="1412854" cy="3610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F5FC9C-5520-3BD0-DF15-D4957A548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7029" y="6408653"/>
              <a:ext cx="1301209" cy="3433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F8D689-4F1E-7F22-4835-0F243180875B}"/>
                </a:ext>
              </a:extLst>
            </p:cNvPr>
            <p:cNvSpPr/>
            <p:nvPr/>
          </p:nvSpPr>
          <p:spPr>
            <a:xfrm>
              <a:off x="5888142" y="6561165"/>
              <a:ext cx="131741" cy="208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1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FB584-DA44-AFDC-AA36-693FDDCBC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842E-DB7C-AC61-7220-2D11BCC9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8FDE2-14D4-D541-8DFE-03FC251CA8B1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C68FF3-1AB4-881E-1435-FBF6BA417C2C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75A4D2-AF33-4205-CED6-D7C144EDE6C6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A2C5DE27-F29B-C4B5-8B5C-811936EAB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033390D-30ED-832B-7140-F55A3A42B7B0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B061ED-2EE0-44A2-C9D6-4DFD0E65C770}"/>
              </a:ext>
            </a:extLst>
          </p:cNvPr>
          <p:cNvGrpSpPr/>
          <p:nvPr/>
        </p:nvGrpSpPr>
        <p:grpSpPr>
          <a:xfrm>
            <a:off x="4259735" y="3285613"/>
            <a:ext cx="4097293" cy="429099"/>
            <a:chOff x="4259735" y="3285613"/>
            <a:chExt cx="4097293" cy="429099"/>
          </a:xfrm>
        </p:grpSpPr>
        <p:pic>
          <p:nvPicPr>
            <p:cNvPr id="21" name="Picture 20" descr="A black and white image of a letter&#10;&#10;AI-generated content may be incorrect.">
              <a:extLst>
                <a:ext uri="{FF2B5EF4-FFF2-40B4-BE49-F238E27FC236}">
                  <a16:creationId xmlns:a16="http://schemas.microsoft.com/office/drawing/2014/main" id="{67B33D39-9343-3C39-27A1-9D1FFC076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9735" y="3285613"/>
              <a:ext cx="1978042" cy="429099"/>
            </a:xfrm>
            <a:prstGeom prst="rect">
              <a:avLst/>
            </a:prstGeom>
          </p:spPr>
        </p:pic>
        <p:pic>
          <p:nvPicPr>
            <p:cNvPr id="23" name="Picture 22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D72165C0-64F8-B5EE-9CF2-8816D11A3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930" y="3311834"/>
              <a:ext cx="2114098" cy="38723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BD8AF2-6A1B-3524-8BB3-C0D4877B493F}"/>
              </a:ext>
            </a:extLst>
          </p:cNvPr>
          <p:cNvGrpSpPr/>
          <p:nvPr/>
        </p:nvGrpSpPr>
        <p:grpSpPr>
          <a:xfrm>
            <a:off x="3800427" y="4289273"/>
            <a:ext cx="2914956" cy="546902"/>
            <a:chOff x="418531" y="4217473"/>
            <a:chExt cx="2914956" cy="5469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15BE66-65F1-3979-6CFB-E7D2C2B65310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D3B205C-1ECE-C947-B5B9-7ADA7E52F9F2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1391D70-9F2E-6BE0-F8E7-1F00DF66EF20}"/>
              </a:ext>
            </a:extLst>
          </p:cNvPr>
          <p:cNvSpPr/>
          <p:nvPr/>
        </p:nvSpPr>
        <p:spPr>
          <a:xfrm>
            <a:off x="3800157" y="4687330"/>
            <a:ext cx="2914955" cy="2179811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40031E4-91A9-7068-9288-2A19BEAFC5CD}"/>
              </a:ext>
            </a:extLst>
          </p:cNvPr>
          <p:cNvSpPr txBox="1">
            <a:spLocks/>
          </p:cNvSpPr>
          <p:nvPr/>
        </p:nvSpPr>
        <p:spPr>
          <a:xfrm>
            <a:off x="3820259" y="4302841"/>
            <a:ext cx="2870207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Robot Flip Action</a:t>
            </a:r>
          </a:p>
          <a:p>
            <a:pPr marL="0" indent="0" algn="ctr">
              <a:buFont typeface="Arial"/>
              <a:buNone/>
            </a:pPr>
            <a:br>
              <a:rPr lang="en-US" sz="1600" b="1" dirty="0">
                <a:solidFill>
                  <a:schemeClr val="tx2"/>
                </a:solidFill>
              </a:rPr>
            </a:br>
            <a:endParaRPr lang="en-US" sz="16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56E833-414E-44AC-9084-C5125598BE71}"/>
              </a:ext>
            </a:extLst>
          </p:cNvPr>
          <p:cNvGrpSpPr/>
          <p:nvPr/>
        </p:nvGrpSpPr>
        <p:grpSpPr>
          <a:xfrm>
            <a:off x="7072040" y="4282069"/>
            <a:ext cx="2914956" cy="546902"/>
            <a:chOff x="418531" y="4217473"/>
            <a:chExt cx="2914956" cy="54690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FBEE38D-7007-1949-5283-EA2EE4877D2C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0C0E16F-B858-67BE-6588-EB46DE0CA7FB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7A326CAA-8A41-7209-5DCF-82D060D3B7C8}"/>
              </a:ext>
            </a:extLst>
          </p:cNvPr>
          <p:cNvSpPr/>
          <p:nvPr/>
        </p:nvSpPr>
        <p:spPr>
          <a:xfrm>
            <a:off x="7072311" y="4686234"/>
            <a:ext cx="2914956" cy="2179812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DE1A9FC-45DE-4CEF-5E79-386CDB7551CD}"/>
              </a:ext>
            </a:extLst>
          </p:cNvPr>
          <p:cNvSpPr txBox="1">
            <a:spLocks/>
          </p:cNvSpPr>
          <p:nvPr/>
        </p:nvSpPr>
        <p:spPr>
          <a:xfrm>
            <a:off x="7092414" y="4301744"/>
            <a:ext cx="2894581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Human Flip Action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CC2CB7-123F-EC96-E7DD-C28D2543BA6A}"/>
              </a:ext>
            </a:extLst>
          </p:cNvPr>
          <p:cNvSpPr/>
          <p:nvPr/>
        </p:nvSpPr>
        <p:spPr>
          <a:xfrm>
            <a:off x="7132607" y="3255527"/>
            <a:ext cx="514190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056CDF-A62E-F3D9-362B-EE2ABDB02D2D}"/>
              </a:ext>
            </a:extLst>
          </p:cNvPr>
          <p:cNvGrpSpPr/>
          <p:nvPr/>
        </p:nvGrpSpPr>
        <p:grpSpPr>
          <a:xfrm>
            <a:off x="4526873" y="6476775"/>
            <a:ext cx="1353080" cy="254635"/>
            <a:chOff x="1314449" y="5989461"/>
            <a:chExt cx="1814091" cy="341392"/>
          </a:xfrm>
        </p:grpSpPr>
        <p:pic>
          <p:nvPicPr>
            <p:cNvPr id="8" name="Picture 7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A0266890-F456-7468-A0C6-D10AA35CB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4449" y="6000379"/>
              <a:ext cx="1814091" cy="33047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6B93CF-EFE0-34A8-8347-C76C1E051382}"/>
                </a:ext>
              </a:extLst>
            </p:cNvPr>
            <p:cNvSpPr/>
            <p:nvPr/>
          </p:nvSpPr>
          <p:spPr>
            <a:xfrm>
              <a:off x="1314449" y="6000379"/>
              <a:ext cx="118111" cy="330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F3DB47-468C-9098-73FB-1AF136BBE268}"/>
                </a:ext>
              </a:extLst>
            </p:cNvPr>
            <p:cNvSpPr/>
            <p:nvPr/>
          </p:nvSpPr>
          <p:spPr>
            <a:xfrm>
              <a:off x="2997229" y="5989461"/>
              <a:ext cx="131311" cy="3304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4C3214-9974-E8C1-4079-B806CD7E4317}"/>
              </a:ext>
            </a:extLst>
          </p:cNvPr>
          <p:cNvGrpSpPr/>
          <p:nvPr/>
        </p:nvGrpSpPr>
        <p:grpSpPr>
          <a:xfrm>
            <a:off x="7779205" y="6446295"/>
            <a:ext cx="1565413" cy="317462"/>
            <a:chOff x="733613" y="5738936"/>
            <a:chExt cx="2477720" cy="502475"/>
          </a:xfrm>
        </p:grpSpPr>
        <p:pic>
          <p:nvPicPr>
            <p:cNvPr id="17" name="Picture 16" descr="A black text with a line&#10;&#10;Description automatically generated">
              <a:extLst>
                <a:ext uri="{FF2B5EF4-FFF2-40B4-BE49-F238E27FC236}">
                  <a16:creationId xmlns:a16="http://schemas.microsoft.com/office/drawing/2014/main" id="{9ADED7CD-4DF1-2E84-DD91-1B62AF58A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613" y="5738936"/>
              <a:ext cx="2477720" cy="50247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BC1638-598A-11DC-A82B-5BEDEA9F83EB}"/>
                </a:ext>
              </a:extLst>
            </p:cNvPr>
            <p:cNvSpPr/>
            <p:nvPr/>
          </p:nvSpPr>
          <p:spPr>
            <a:xfrm>
              <a:off x="733613" y="5823390"/>
              <a:ext cx="150307" cy="350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F38068-56BB-54E5-32F6-9FC5BD27880E}"/>
                </a:ext>
              </a:extLst>
            </p:cNvPr>
            <p:cNvSpPr/>
            <p:nvPr/>
          </p:nvSpPr>
          <p:spPr>
            <a:xfrm>
              <a:off x="3053387" y="5775827"/>
              <a:ext cx="150307" cy="350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1761FFE-0AC3-F4A9-8E91-E78C3D157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59" y="5065685"/>
            <a:ext cx="1522606" cy="961646"/>
          </a:xfrm>
          <a:prstGeom prst="rect">
            <a:avLst/>
          </a:prstGeom>
        </p:spPr>
      </p:pic>
      <p:pic>
        <p:nvPicPr>
          <p:cNvPr id="26" name="Picture 25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149A9639-E629-8387-1FEF-156EE2CAB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168" y="5065685"/>
            <a:ext cx="1447062" cy="10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9E08D-C5F5-BB2B-8B02-4047B6C6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4562-54DF-DAAA-BAF0-9E551523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F3DD2-51EC-0EAC-8F27-D810B1AF2978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38A0A0-24FD-50AC-75BC-F3160D863515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715220-5579-9BC6-9C04-B8F2C36E0936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03754203-3E4A-07D0-FF36-1A35C3E58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AACAFD-DDD0-9BA1-4F14-CD2537AC055E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8D1973-BD94-4466-770F-265206783F27}"/>
              </a:ext>
            </a:extLst>
          </p:cNvPr>
          <p:cNvGrpSpPr/>
          <p:nvPr/>
        </p:nvGrpSpPr>
        <p:grpSpPr>
          <a:xfrm>
            <a:off x="4259735" y="3285613"/>
            <a:ext cx="4097293" cy="429099"/>
            <a:chOff x="4259735" y="3285613"/>
            <a:chExt cx="4097293" cy="429099"/>
          </a:xfrm>
        </p:grpSpPr>
        <p:pic>
          <p:nvPicPr>
            <p:cNvPr id="21" name="Picture 20" descr="A black and white image of a letter&#10;&#10;AI-generated content may be incorrect.">
              <a:extLst>
                <a:ext uri="{FF2B5EF4-FFF2-40B4-BE49-F238E27FC236}">
                  <a16:creationId xmlns:a16="http://schemas.microsoft.com/office/drawing/2014/main" id="{6719A6D8-368D-4DA1-A5D0-D2BEEC9FA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9735" y="3285613"/>
              <a:ext cx="1978042" cy="429099"/>
            </a:xfrm>
            <a:prstGeom prst="rect">
              <a:avLst/>
            </a:prstGeom>
          </p:spPr>
        </p:pic>
        <p:pic>
          <p:nvPicPr>
            <p:cNvPr id="23" name="Picture 22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636FCCF3-0F56-7422-7D57-6DF405781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930" y="3311834"/>
              <a:ext cx="2114098" cy="387236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C777F9E-09E7-ED45-81A6-A964186ADC87}"/>
              </a:ext>
            </a:extLst>
          </p:cNvPr>
          <p:cNvSpPr/>
          <p:nvPr/>
        </p:nvSpPr>
        <p:spPr>
          <a:xfrm>
            <a:off x="7904312" y="3258795"/>
            <a:ext cx="514190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29F359-F3AD-7AC9-020B-F5A0F195BA17}"/>
              </a:ext>
            </a:extLst>
          </p:cNvPr>
          <p:cNvGrpSpPr/>
          <p:nvPr/>
        </p:nvGrpSpPr>
        <p:grpSpPr>
          <a:xfrm>
            <a:off x="1036759" y="4376336"/>
            <a:ext cx="11744078" cy="1659352"/>
            <a:chOff x="628075" y="4375962"/>
            <a:chExt cx="11744078" cy="165935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42DFE8-3BBD-B7A1-EAE3-B8E35FB77CA2}"/>
                </a:ext>
              </a:extLst>
            </p:cNvPr>
            <p:cNvGrpSpPr/>
            <p:nvPr/>
          </p:nvGrpSpPr>
          <p:grpSpPr>
            <a:xfrm>
              <a:off x="628075" y="4375962"/>
              <a:ext cx="5251878" cy="546902"/>
              <a:chOff x="418531" y="4217473"/>
              <a:chExt cx="2914956" cy="54690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3CE887B-CF4C-1266-DB94-0DBF5A1FD630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2510233-8F3C-BFC6-22D5-D2E05FC53F1D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F7CC894-FF19-352F-C3EF-6786ABE816B1}"/>
                </a:ext>
              </a:extLst>
            </p:cNvPr>
            <p:cNvSpPr/>
            <p:nvPr/>
          </p:nvSpPr>
          <p:spPr>
            <a:xfrm>
              <a:off x="628075" y="4774020"/>
              <a:ext cx="5251878" cy="1261294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108C8DDD-72C0-A7BC-87D5-04EDAF5B1E60}"/>
                </a:ext>
              </a:extLst>
            </p:cNvPr>
            <p:cNvSpPr txBox="1">
              <a:spLocks/>
            </p:cNvSpPr>
            <p:nvPr/>
          </p:nvSpPr>
          <p:spPr>
            <a:xfrm>
              <a:off x="738608" y="4389530"/>
              <a:ext cx="5390888" cy="430584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Compare Actions: A Set of Sets</a:t>
              </a:r>
            </a:p>
            <a:p>
              <a:pPr marL="0" indent="0" algn="ctr">
                <a:buFont typeface="Arial"/>
                <a:buNone/>
              </a:pPr>
              <a:br>
                <a:rPr lang="en-US" sz="1600" b="1" dirty="0">
                  <a:solidFill>
                    <a:schemeClr val="tx2"/>
                  </a:solidFill>
                </a:rPr>
              </a:br>
              <a:endParaRPr lang="en-US" sz="1600" b="1" dirty="0">
                <a:solidFill>
                  <a:schemeClr val="tx2"/>
                </a:solidFill>
              </a:endParaRPr>
            </a:p>
            <a:p>
              <a:pPr marL="0" indent="0" algn="ctr">
                <a:buFont typeface="Arial"/>
                <a:buNone/>
              </a:pP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7" name="Picture 6" descr="A black letter and a white background&#10;&#10;Description automatically generated">
              <a:extLst>
                <a:ext uri="{FF2B5EF4-FFF2-40B4-BE49-F238E27FC236}">
                  <a16:creationId xmlns:a16="http://schemas.microsoft.com/office/drawing/2014/main" id="{2717D18E-C358-28BE-9CEC-EF4050D57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079" y="5079883"/>
              <a:ext cx="4883500" cy="65483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02A073-49E3-A6A5-CD9A-817FC3F04BAA}"/>
                </a:ext>
              </a:extLst>
            </p:cNvPr>
            <p:cNvSpPr/>
            <p:nvPr/>
          </p:nvSpPr>
          <p:spPr>
            <a:xfrm>
              <a:off x="7120277" y="4718345"/>
              <a:ext cx="5251876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6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8E5DB-ED6A-CEB2-1842-0C9C337BF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B172-32F6-915A-5E6C-878D8874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3C5B1-5363-B181-E5A0-1246775EBCFF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8D2E58-AE2E-AC2F-706C-E3F4698FA276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1D14DC-D529-168D-357D-59540B677406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9354BA85-5EB7-71AB-4897-35C0FEB3B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3C898B-6ED5-6DB0-A1D8-C79BE2D399C1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F502BB-4CF1-6ACD-4694-6342F3C6A26C}"/>
              </a:ext>
            </a:extLst>
          </p:cNvPr>
          <p:cNvGrpSpPr/>
          <p:nvPr/>
        </p:nvGrpSpPr>
        <p:grpSpPr>
          <a:xfrm>
            <a:off x="4259735" y="3285613"/>
            <a:ext cx="4097293" cy="429099"/>
            <a:chOff x="4259735" y="3285613"/>
            <a:chExt cx="4097293" cy="429099"/>
          </a:xfrm>
        </p:grpSpPr>
        <p:pic>
          <p:nvPicPr>
            <p:cNvPr id="21" name="Picture 20" descr="A black and white image of a letter&#10;&#10;AI-generated content may be incorrect.">
              <a:extLst>
                <a:ext uri="{FF2B5EF4-FFF2-40B4-BE49-F238E27FC236}">
                  <a16:creationId xmlns:a16="http://schemas.microsoft.com/office/drawing/2014/main" id="{4DA7BC8E-6C94-622D-2C5F-FC309263F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9735" y="3285613"/>
              <a:ext cx="1978042" cy="429099"/>
            </a:xfrm>
            <a:prstGeom prst="rect">
              <a:avLst/>
            </a:prstGeom>
          </p:spPr>
        </p:pic>
        <p:pic>
          <p:nvPicPr>
            <p:cNvPr id="23" name="Picture 22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8B31B65C-B454-8CCD-4611-58C95827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930" y="3311834"/>
              <a:ext cx="2114098" cy="387236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1E82D2E-08AA-DD5C-9F42-856A87E11766}"/>
              </a:ext>
            </a:extLst>
          </p:cNvPr>
          <p:cNvSpPr/>
          <p:nvPr/>
        </p:nvSpPr>
        <p:spPr>
          <a:xfrm>
            <a:off x="7904312" y="3258795"/>
            <a:ext cx="514190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95FCA3-EA96-95DC-4B7D-4C063E7A6624}"/>
              </a:ext>
            </a:extLst>
          </p:cNvPr>
          <p:cNvGrpSpPr/>
          <p:nvPr/>
        </p:nvGrpSpPr>
        <p:grpSpPr>
          <a:xfrm>
            <a:off x="868016" y="4382053"/>
            <a:ext cx="11744078" cy="1659352"/>
            <a:chOff x="628075" y="4375962"/>
            <a:chExt cx="11744078" cy="165935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F65EAE1-F4A1-BC16-13DD-E7CADC860996}"/>
                </a:ext>
              </a:extLst>
            </p:cNvPr>
            <p:cNvGrpSpPr/>
            <p:nvPr/>
          </p:nvGrpSpPr>
          <p:grpSpPr>
            <a:xfrm>
              <a:off x="628075" y="4375962"/>
              <a:ext cx="5251878" cy="546902"/>
              <a:chOff x="418531" y="4217473"/>
              <a:chExt cx="2914956" cy="54690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E1CE60A-726A-D986-1B3F-C941918FCC6C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924E35-6D22-EC76-81C1-C1A1EEAE8AFE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04EEB4C-CEFB-9343-FE38-F0A5782C7B4D}"/>
                </a:ext>
              </a:extLst>
            </p:cNvPr>
            <p:cNvSpPr/>
            <p:nvPr/>
          </p:nvSpPr>
          <p:spPr>
            <a:xfrm>
              <a:off x="628075" y="4774020"/>
              <a:ext cx="5251878" cy="1261294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1A9CD903-00D3-E5BA-7152-8EF007723449}"/>
                </a:ext>
              </a:extLst>
            </p:cNvPr>
            <p:cNvSpPr txBox="1">
              <a:spLocks/>
            </p:cNvSpPr>
            <p:nvPr/>
          </p:nvSpPr>
          <p:spPr>
            <a:xfrm>
              <a:off x="738608" y="4389530"/>
              <a:ext cx="5390888" cy="430584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Compare Actions: A Set of Sets</a:t>
              </a:r>
            </a:p>
            <a:p>
              <a:pPr marL="0" indent="0" algn="ctr">
                <a:buFont typeface="Arial"/>
                <a:buNone/>
              </a:pPr>
              <a:br>
                <a:rPr lang="en-US" sz="1600" b="1" dirty="0">
                  <a:solidFill>
                    <a:schemeClr val="tx2"/>
                  </a:solidFill>
                </a:rPr>
              </a:br>
              <a:endParaRPr lang="en-US" sz="1600" b="1" dirty="0">
                <a:solidFill>
                  <a:schemeClr val="tx2"/>
                </a:solidFill>
              </a:endParaRPr>
            </a:p>
            <a:p>
              <a:pPr marL="0" indent="0" algn="ctr">
                <a:buFont typeface="Arial"/>
                <a:buNone/>
              </a:pP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7" name="Picture 6" descr="A black letter and a white background&#10;&#10;Description automatically generated">
              <a:extLst>
                <a:ext uri="{FF2B5EF4-FFF2-40B4-BE49-F238E27FC236}">
                  <a16:creationId xmlns:a16="http://schemas.microsoft.com/office/drawing/2014/main" id="{96F83086-D8FB-091C-9646-449B7E099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079" y="5079883"/>
              <a:ext cx="4883500" cy="65483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0E76E87-DA41-41DB-867E-7E8255DE966F}"/>
                </a:ext>
              </a:extLst>
            </p:cNvPr>
            <p:cNvSpPr/>
            <p:nvPr/>
          </p:nvSpPr>
          <p:spPr>
            <a:xfrm>
              <a:off x="7120277" y="4718345"/>
              <a:ext cx="5251876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8A980D-64EF-19D3-198B-742131696D32}"/>
              </a:ext>
            </a:extLst>
          </p:cNvPr>
          <p:cNvGrpSpPr/>
          <p:nvPr/>
        </p:nvGrpSpPr>
        <p:grpSpPr>
          <a:xfrm>
            <a:off x="6910002" y="4378630"/>
            <a:ext cx="5837469" cy="546902"/>
            <a:chOff x="418531" y="4217473"/>
            <a:chExt cx="2914956" cy="54690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CC0C31B-E507-A0AE-5479-75C413B1AEB2}"/>
                </a:ext>
              </a:extLst>
            </p:cNvPr>
            <p:cNvSpPr/>
            <p:nvPr/>
          </p:nvSpPr>
          <p:spPr>
            <a:xfrm>
              <a:off x="418532" y="4217473"/>
              <a:ext cx="2914955" cy="41036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361F84F-5873-B767-B0E5-192D96ED378B}"/>
                </a:ext>
              </a:extLst>
            </p:cNvPr>
            <p:cNvSpPr/>
            <p:nvPr/>
          </p:nvSpPr>
          <p:spPr>
            <a:xfrm>
              <a:off x="418531" y="4621779"/>
              <a:ext cx="2914955" cy="142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02E9704-0CF9-6F28-A5DB-3CECB51713AF}"/>
              </a:ext>
            </a:extLst>
          </p:cNvPr>
          <p:cNvGrpSpPr/>
          <p:nvPr/>
        </p:nvGrpSpPr>
        <p:grpSpPr>
          <a:xfrm>
            <a:off x="7119178" y="5089406"/>
            <a:ext cx="5492916" cy="726877"/>
            <a:chOff x="7119178" y="5175200"/>
            <a:chExt cx="5492916" cy="72687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DC442DB-094D-76C7-6C85-D00504157454}"/>
                </a:ext>
              </a:extLst>
            </p:cNvPr>
            <p:cNvCxnSpPr>
              <a:cxnSpLocks/>
            </p:cNvCxnSpPr>
            <p:nvPr/>
          </p:nvCxnSpPr>
          <p:spPr>
            <a:xfrm>
              <a:off x="9482379" y="5538367"/>
              <a:ext cx="58259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E50A740-D87B-0B71-A58A-D3E655EE5B8A}"/>
                </a:ext>
              </a:extLst>
            </p:cNvPr>
            <p:cNvGrpSpPr/>
            <p:nvPr/>
          </p:nvGrpSpPr>
          <p:grpSpPr>
            <a:xfrm>
              <a:off x="11305500" y="5177812"/>
              <a:ext cx="1306594" cy="705898"/>
              <a:chOff x="8223740" y="4499915"/>
              <a:chExt cx="2562630" cy="1384486"/>
            </a:xfrm>
          </p:grpSpPr>
          <p:pic>
            <p:nvPicPr>
              <p:cNvPr id="62" name="Picture 61" descr="A flower in a pot&#10;&#10;Description automatically generated">
                <a:extLst>
                  <a:ext uri="{FF2B5EF4-FFF2-40B4-BE49-F238E27FC236}">
                    <a16:creationId xmlns:a16="http://schemas.microsoft.com/office/drawing/2014/main" id="{69C1F427-F406-6FF6-0841-E3ADAF4B4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9261" y="4499915"/>
                <a:ext cx="1231551" cy="11263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270F07A8-3AF3-0BC2-BF9B-88C526AC1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3740" y="5668794"/>
                <a:ext cx="2562630" cy="21560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BCEB142-2B4E-F1F5-EAE4-7CBA86651B96}"/>
                </a:ext>
              </a:extLst>
            </p:cNvPr>
            <p:cNvGrpSpPr/>
            <p:nvPr/>
          </p:nvGrpSpPr>
          <p:grpSpPr>
            <a:xfrm>
              <a:off x="10221882" y="5175200"/>
              <a:ext cx="789790" cy="726877"/>
              <a:chOff x="6302510" y="4499916"/>
              <a:chExt cx="1554585" cy="1430754"/>
            </a:xfrm>
          </p:grpSpPr>
          <p:pic>
            <p:nvPicPr>
              <p:cNvPr id="56" name="Picture 55" descr="A flower in a pot&#10;&#10;Description automatically generated">
                <a:extLst>
                  <a:ext uri="{FF2B5EF4-FFF2-40B4-BE49-F238E27FC236}">
                    <a16:creationId xmlns:a16="http://schemas.microsoft.com/office/drawing/2014/main" id="{AABDAB5A-809B-BBF8-4E59-3F03B8B5B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4028" y="4499916"/>
                <a:ext cx="1231551" cy="112634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58F27F0-AEBF-49F9-34AD-8623F81F5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02510" y="5673714"/>
                <a:ext cx="1554585" cy="256956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57CD854-5214-942D-8FD5-9B5EF34D1BDC}"/>
                </a:ext>
              </a:extLst>
            </p:cNvPr>
            <p:cNvGrpSpPr/>
            <p:nvPr/>
          </p:nvGrpSpPr>
          <p:grpSpPr>
            <a:xfrm>
              <a:off x="11011807" y="5193178"/>
              <a:ext cx="403506" cy="536268"/>
              <a:chOff x="8105833" y="5035984"/>
              <a:chExt cx="511033" cy="679176"/>
            </a:xfrm>
          </p:grpSpPr>
          <p:sp>
            <p:nvSpPr>
              <p:cNvPr id="53" name="Text Placeholder 2">
                <a:extLst>
                  <a:ext uri="{FF2B5EF4-FFF2-40B4-BE49-F238E27FC236}">
                    <a16:creationId xmlns:a16="http://schemas.microsoft.com/office/drawing/2014/main" id="{D963E79A-1BAD-B3C7-0D5D-82F8741455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7870" y="5035984"/>
                <a:ext cx="495977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/>
                  <a:t>?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4" name="Text Placeholder 2">
                <a:extLst>
                  <a:ext uri="{FF2B5EF4-FFF2-40B4-BE49-F238E27FC236}">
                    <a16:creationId xmlns:a16="http://schemas.microsoft.com/office/drawing/2014/main" id="{B2B039F9-5370-3170-0C1A-B65C52368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05833" y="5284576"/>
                <a:ext cx="511033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i="1" dirty="0"/>
                  <a:t>==</a:t>
                </a:r>
                <a:endParaRPr lang="en-US" sz="1400" i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4BBFFC9-9ECA-FAE0-26F8-F072F1991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19178" y="5418608"/>
              <a:ext cx="2212425" cy="17631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C23A59D3-5513-9186-0AA9-76679200FA10}"/>
              </a:ext>
            </a:extLst>
          </p:cNvPr>
          <p:cNvSpPr/>
          <p:nvPr/>
        </p:nvSpPr>
        <p:spPr>
          <a:xfrm>
            <a:off x="6911206" y="4780111"/>
            <a:ext cx="5837470" cy="1261294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2B8A08F-C3C6-1B82-E5C9-8E607D6C4167}"/>
              </a:ext>
            </a:extLst>
          </p:cNvPr>
          <p:cNvSpPr txBox="1">
            <a:spLocks/>
          </p:cNvSpPr>
          <p:nvPr/>
        </p:nvSpPr>
        <p:spPr>
          <a:xfrm>
            <a:off x="6906395" y="4403770"/>
            <a:ext cx="5363951" cy="43058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dirty="0"/>
              <a:t>Compare ALL Human-Robot Fluent Pairs Goal:</a:t>
            </a:r>
            <a:br>
              <a:rPr lang="en-US" sz="1500" b="1" dirty="0"/>
            </a:br>
            <a:endParaRPr lang="en-US" sz="1500" b="1" dirty="0"/>
          </a:p>
          <a:p>
            <a:pPr marL="0" indent="0" algn="ctr">
              <a:buFont typeface="Arial"/>
              <a:buNone/>
            </a:pPr>
            <a:br>
              <a:rPr lang="en-US" sz="1500" b="1" dirty="0">
                <a:solidFill>
                  <a:schemeClr val="tx2"/>
                </a:solidFill>
              </a:rPr>
            </a:br>
            <a:endParaRPr lang="en-US" sz="15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endParaRPr lang="en-US" sz="1500" b="1" dirty="0">
              <a:solidFill>
                <a:schemeClr val="tx2"/>
              </a:solidFill>
            </a:endParaRPr>
          </a:p>
        </p:txBody>
      </p:sp>
      <p:pic>
        <p:nvPicPr>
          <p:cNvPr id="52" name="Picture 51" descr="A black letter with a white background&#10;&#10;AI-generated content may be incorrect.">
            <a:extLst>
              <a:ext uri="{FF2B5EF4-FFF2-40B4-BE49-F238E27FC236}">
                <a16:creationId xmlns:a16="http://schemas.microsoft.com/office/drawing/2014/main" id="{C293DC0A-E391-C897-0B74-320EB7231E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57051" y="4448676"/>
            <a:ext cx="312436" cy="269831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CF5576-9DDC-5AEB-E588-4DC093BBF6B8}"/>
              </a:ext>
            </a:extLst>
          </p:cNvPr>
          <p:cNvCxnSpPr>
            <a:cxnSpLocks/>
          </p:cNvCxnSpPr>
          <p:nvPr/>
        </p:nvCxnSpPr>
        <p:spPr>
          <a:xfrm>
            <a:off x="6237777" y="5425279"/>
            <a:ext cx="5649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3C599-8C69-AC66-47C1-1A26E902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4FD3-2BBE-9FD4-35CC-DBFA5E8A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Solving the Misalignment Problem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52BB2EF4-D1E7-7212-E637-5C26BA9345CA}"/>
              </a:ext>
            </a:extLst>
          </p:cNvPr>
          <p:cNvSpPr txBox="1">
            <a:spLocks/>
          </p:cNvSpPr>
          <p:nvPr/>
        </p:nvSpPr>
        <p:spPr>
          <a:xfrm>
            <a:off x="520995" y="2292727"/>
            <a:ext cx="11950996" cy="1277647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What happens when the potential goal states a human expects a robot to achieve, differ from those it might achieve?</a:t>
            </a:r>
          </a:p>
          <a:p>
            <a:pPr marL="0" indent="0">
              <a:buNone/>
            </a:pP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E102A-68D5-D4B3-C9B1-4087942E363A}"/>
              </a:ext>
            </a:extLst>
          </p:cNvPr>
          <p:cNvSpPr txBox="1"/>
          <p:nvPr/>
        </p:nvSpPr>
        <p:spPr>
          <a:xfrm>
            <a:off x="1" y="7428930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DB5009-DD68-A273-790D-DA5AF34BDFDD}"/>
              </a:ext>
            </a:extLst>
          </p:cNvPr>
          <p:cNvGrpSpPr/>
          <p:nvPr/>
        </p:nvGrpSpPr>
        <p:grpSpPr>
          <a:xfrm>
            <a:off x="2591248" y="4202027"/>
            <a:ext cx="8635104" cy="1240333"/>
            <a:chOff x="2160067" y="4176553"/>
            <a:chExt cx="8635104" cy="124033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C34CC60-FE11-2063-9865-77D7D341D8CD}"/>
                </a:ext>
              </a:extLst>
            </p:cNvPr>
            <p:cNvGrpSpPr/>
            <p:nvPr/>
          </p:nvGrpSpPr>
          <p:grpSpPr>
            <a:xfrm>
              <a:off x="2160067" y="4176553"/>
              <a:ext cx="8635104" cy="1196260"/>
              <a:chOff x="2242363" y="3886200"/>
              <a:chExt cx="8635104" cy="1196260"/>
            </a:xfrm>
          </p:grpSpPr>
          <p:pic>
            <p:nvPicPr>
              <p:cNvPr id="23" name="Picture 22" descr="A green drink with ice cubes in a glass&#10;&#10;AI-generated content may be incorrect.">
                <a:extLst>
                  <a:ext uri="{FF2B5EF4-FFF2-40B4-BE49-F238E27FC236}">
                    <a16:creationId xmlns:a16="http://schemas.microsoft.com/office/drawing/2014/main" id="{B9E0D7C1-34A6-26EF-931A-D247F7FF5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42363" y="3886200"/>
                <a:ext cx="1479137" cy="1196260"/>
              </a:xfrm>
              <a:prstGeom prst="rect">
                <a:avLst/>
              </a:prstGeom>
            </p:spPr>
          </p:pic>
          <p:pic>
            <p:nvPicPr>
              <p:cNvPr id="24" name="Picture 23" descr="A white cup with steam coming out of it&#10;&#10;AI-generated content may be incorrect.">
                <a:extLst>
                  <a:ext uri="{FF2B5EF4-FFF2-40B4-BE49-F238E27FC236}">
                    <a16:creationId xmlns:a16="http://schemas.microsoft.com/office/drawing/2014/main" id="{CAE3EBF3-4C40-A0EB-206E-C4C027B28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03144" y="3886200"/>
                <a:ext cx="1374323" cy="1102618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FACCC9-556E-F481-5FD3-FEED3DEF3F12}"/>
                  </a:ext>
                </a:extLst>
              </p:cNvPr>
              <p:cNvSpPr/>
              <p:nvPr/>
            </p:nvSpPr>
            <p:spPr>
              <a:xfrm>
                <a:off x="3308350" y="4549016"/>
                <a:ext cx="6585458" cy="869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 Placeholder 15">
              <a:extLst>
                <a:ext uri="{FF2B5EF4-FFF2-40B4-BE49-F238E27FC236}">
                  <a16:creationId xmlns:a16="http://schemas.microsoft.com/office/drawing/2014/main" id="{0002195E-2D4F-25BC-131A-D7ABBAD46F56}"/>
                </a:ext>
              </a:extLst>
            </p:cNvPr>
            <p:cNvSpPr txBox="1">
              <a:spLocks/>
            </p:cNvSpPr>
            <p:nvPr/>
          </p:nvSpPr>
          <p:spPr>
            <a:xfrm>
              <a:off x="3226055" y="4284158"/>
              <a:ext cx="6585458" cy="490525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rgbClr val="ED4F24"/>
                  </a:solidFill>
                  <a:latin typeface="Aptos" panose="020B0004020202020204" pitchFamily="34" charset="0"/>
                </a:rPr>
                <a:t>GOAL STATE DIVERGENCE</a:t>
              </a:r>
            </a:p>
          </p:txBody>
        </p:sp>
        <p:sp>
          <p:nvSpPr>
            <p:cNvPr id="29" name="Text Placeholder 15">
              <a:extLst>
                <a:ext uri="{FF2B5EF4-FFF2-40B4-BE49-F238E27FC236}">
                  <a16:creationId xmlns:a16="http://schemas.microsoft.com/office/drawing/2014/main" id="{81130ECD-FF67-B6A1-C67B-EF13B82A2B2D}"/>
                </a:ext>
              </a:extLst>
            </p:cNvPr>
            <p:cNvSpPr txBox="1">
              <a:spLocks/>
            </p:cNvSpPr>
            <p:nvPr/>
          </p:nvSpPr>
          <p:spPr>
            <a:xfrm>
              <a:off x="3226055" y="4926361"/>
              <a:ext cx="6585458" cy="490525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rgbClr val="3963E4"/>
                  </a:solidFill>
                  <a:latin typeface="Aptos" panose="020B0004020202020204" pitchFamily="34" charset="0"/>
                </a:rPr>
                <a:t>ENVIRONMENT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0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9F721-01B1-D766-19DA-2D2C85C5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DCBF-5E48-45E4-2276-CE612500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Model Compilation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E51A0-F9E5-A3FF-F2F9-A517FBFCB628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8CA3407-34C4-C60E-3747-20D75177BBD4}"/>
              </a:ext>
            </a:extLst>
          </p:cNvPr>
          <p:cNvSpPr txBox="1">
            <a:spLocks/>
          </p:cNvSpPr>
          <p:nvPr/>
        </p:nvSpPr>
        <p:spPr>
          <a:xfrm>
            <a:off x="628075" y="2487883"/>
            <a:ext cx="12561453" cy="1478189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Domain:</a:t>
            </a:r>
            <a:r>
              <a:rPr lang="en-US" dirty="0"/>
              <a:t> Extended Sets of Fluents &amp; Actions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B7C075-D2A5-2992-9A3A-F2D1E6D92ABA}"/>
              </a:ext>
            </a:extLst>
          </p:cNvPr>
          <p:cNvCxnSpPr>
            <a:cxnSpLocks/>
          </p:cNvCxnSpPr>
          <p:nvPr/>
        </p:nvCxnSpPr>
        <p:spPr>
          <a:xfrm>
            <a:off x="5879953" y="2708133"/>
            <a:ext cx="6909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EE825C84-8B98-4FC4-456E-E2BD365B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4" y="2448528"/>
            <a:ext cx="2039751" cy="51920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111FEC-4407-084C-A475-AFF29FB4EBB9}"/>
              </a:ext>
            </a:extLst>
          </p:cNvPr>
          <p:cNvCxnSpPr>
            <a:cxnSpLocks/>
          </p:cNvCxnSpPr>
          <p:nvPr/>
        </p:nvCxnSpPr>
        <p:spPr>
          <a:xfrm>
            <a:off x="3234069" y="3521545"/>
            <a:ext cx="9532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E5FFBC-191B-B5D4-B819-F5A43C639CDF}"/>
              </a:ext>
            </a:extLst>
          </p:cNvPr>
          <p:cNvGrpSpPr/>
          <p:nvPr/>
        </p:nvGrpSpPr>
        <p:grpSpPr>
          <a:xfrm>
            <a:off x="4259735" y="3285613"/>
            <a:ext cx="4097293" cy="429099"/>
            <a:chOff x="4259735" y="3285613"/>
            <a:chExt cx="4097293" cy="429099"/>
          </a:xfrm>
        </p:grpSpPr>
        <p:pic>
          <p:nvPicPr>
            <p:cNvPr id="21" name="Picture 20" descr="A black and white image of a letter&#10;&#10;AI-generated content may be incorrect.">
              <a:extLst>
                <a:ext uri="{FF2B5EF4-FFF2-40B4-BE49-F238E27FC236}">
                  <a16:creationId xmlns:a16="http://schemas.microsoft.com/office/drawing/2014/main" id="{B2109D48-5149-E3C1-2790-C43CB7BB4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9735" y="3285613"/>
              <a:ext cx="1978042" cy="429099"/>
            </a:xfrm>
            <a:prstGeom prst="rect">
              <a:avLst/>
            </a:prstGeom>
          </p:spPr>
        </p:pic>
        <p:pic>
          <p:nvPicPr>
            <p:cNvPr id="23" name="Picture 22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F5E527EB-4E7C-BAC7-6762-37B16A36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930" y="3311834"/>
              <a:ext cx="2114098" cy="387236"/>
            </a:xfrm>
            <a:prstGeom prst="rect">
              <a:avLst/>
            </a:prstGeom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5D80D8D8-1A4B-5080-3297-9D9253A41A75}"/>
              </a:ext>
            </a:extLst>
          </p:cNvPr>
          <p:cNvSpPr/>
          <p:nvPr/>
        </p:nvSpPr>
        <p:spPr>
          <a:xfrm>
            <a:off x="7904312" y="3258795"/>
            <a:ext cx="514190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9A4CF-2B84-1F26-DE12-5FE453D51C41}"/>
              </a:ext>
            </a:extLst>
          </p:cNvPr>
          <p:cNvGrpSpPr/>
          <p:nvPr/>
        </p:nvGrpSpPr>
        <p:grpSpPr>
          <a:xfrm>
            <a:off x="175681" y="6386748"/>
            <a:ext cx="13365271" cy="497893"/>
            <a:chOff x="-1340285" y="6521427"/>
            <a:chExt cx="13365271" cy="497893"/>
          </a:xfrm>
        </p:grpSpPr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07CBAF3A-583E-8882-8059-01FBA6ED89DD}"/>
                </a:ext>
              </a:extLst>
            </p:cNvPr>
            <p:cNvSpPr txBox="1">
              <a:spLocks/>
            </p:cNvSpPr>
            <p:nvPr/>
          </p:nvSpPr>
          <p:spPr>
            <a:xfrm>
              <a:off x="-1340285" y="6521427"/>
              <a:ext cx="13365271" cy="497893"/>
            </a:xfrm>
            <a:prstGeom prst="rect">
              <a:avLst/>
            </a:prstGeom>
          </p:spPr>
          <p:txBody>
            <a:bodyPr vert="horz" wrap="square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i="1" dirty="0">
                  <a:solidFill>
                    <a:schemeClr val="tx2"/>
                  </a:solidFill>
                  <a:latin typeface="Aptos" panose="020B0004020202020204" pitchFamily="34" charset="0"/>
                </a:rPr>
                <a:t>contains a set of compare actions for every fluent in the robot’s model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42E8766-30A2-C2ED-A69A-D2E845791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7634" b="1990"/>
            <a:stretch/>
          </p:blipFill>
          <p:spPr>
            <a:xfrm>
              <a:off x="8802460" y="6618107"/>
              <a:ext cx="1025767" cy="30453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A45F64-B20F-4EC1-F6CF-5EB0C6C8AA7F}"/>
              </a:ext>
            </a:extLst>
          </p:cNvPr>
          <p:cNvGrpSpPr/>
          <p:nvPr/>
        </p:nvGrpSpPr>
        <p:grpSpPr>
          <a:xfrm>
            <a:off x="1036759" y="4314413"/>
            <a:ext cx="11744080" cy="1721275"/>
            <a:chOff x="628075" y="4314039"/>
            <a:chExt cx="11744080" cy="172127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0F97DB1-4351-1D95-66B2-0CD31F88212E}"/>
                </a:ext>
              </a:extLst>
            </p:cNvPr>
            <p:cNvGrpSpPr/>
            <p:nvPr/>
          </p:nvGrpSpPr>
          <p:grpSpPr>
            <a:xfrm>
              <a:off x="628075" y="4375962"/>
              <a:ext cx="5251878" cy="546902"/>
              <a:chOff x="418531" y="4217473"/>
              <a:chExt cx="2914956" cy="54690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96247B-1C78-A966-6604-5ABF05D7E624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F452D6E-6634-1128-0FE3-696E2E4CC9FA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03F1D68-DBDC-05E6-4071-1BA64912D23A}"/>
                </a:ext>
              </a:extLst>
            </p:cNvPr>
            <p:cNvSpPr/>
            <p:nvPr/>
          </p:nvSpPr>
          <p:spPr>
            <a:xfrm>
              <a:off x="628075" y="4774020"/>
              <a:ext cx="5251878" cy="1261294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996EE762-80F0-1CB0-E4E4-14D2491C8276}"/>
                </a:ext>
              </a:extLst>
            </p:cNvPr>
            <p:cNvSpPr txBox="1">
              <a:spLocks/>
            </p:cNvSpPr>
            <p:nvPr/>
          </p:nvSpPr>
          <p:spPr>
            <a:xfrm>
              <a:off x="738608" y="4389530"/>
              <a:ext cx="5390888" cy="430584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Compare Actions: A Set of Sets</a:t>
              </a:r>
            </a:p>
            <a:p>
              <a:pPr marL="0" indent="0" algn="ctr">
                <a:buFont typeface="Arial"/>
                <a:buNone/>
              </a:pPr>
              <a:br>
                <a:rPr lang="en-US" sz="1600" b="1" dirty="0">
                  <a:solidFill>
                    <a:schemeClr val="tx2"/>
                  </a:solidFill>
                </a:rPr>
              </a:br>
              <a:endParaRPr lang="en-US" sz="1600" b="1" dirty="0">
                <a:solidFill>
                  <a:schemeClr val="tx2"/>
                </a:solidFill>
              </a:endParaRPr>
            </a:p>
            <a:p>
              <a:pPr marL="0" indent="0" algn="ctr">
                <a:buFont typeface="Arial"/>
                <a:buNone/>
              </a:pP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7" name="Picture 6" descr="A black letter and a white background&#10;&#10;Description automatically generated">
              <a:extLst>
                <a:ext uri="{FF2B5EF4-FFF2-40B4-BE49-F238E27FC236}">
                  <a16:creationId xmlns:a16="http://schemas.microsoft.com/office/drawing/2014/main" id="{498AAF4E-75AE-F981-7931-BC763F5A3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079" y="5079883"/>
              <a:ext cx="4883500" cy="654833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CC7E87E-D1C7-487F-D60F-625FA4EE339D}"/>
                </a:ext>
              </a:extLst>
            </p:cNvPr>
            <p:cNvCxnSpPr>
              <a:cxnSpLocks/>
            </p:cNvCxnSpPr>
            <p:nvPr/>
          </p:nvCxnSpPr>
          <p:spPr>
            <a:xfrm>
              <a:off x="6002639" y="5261585"/>
              <a:ext cx="95321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A3AD71D-29E8-8E43-4CB3-2026176C3FB9}"/>
                </a:ext>
              </a:extLst>
            </p:cNvPr>
            <p:cNvGrpSpPr/>
            <p:nvPr/>
          </p:nvGrpSpPr>
          <p:grpSpPr>
            <a:xfrm>
              <a:off x="7120277" y="4314039"/>
              <a:ext cx="5251878" cy="546902"/>
              <a:chOff x="418531" y="4217473"/>
              <a:chExt cx="2914956" cy="54690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8B1910-FC7B-91F3-140B-DC775937E053}"/>
                  </a:ext>
                </a:extLst>
              </p:cNvPr>
              <p:cNvSpPr/>
              <p:nvPr/>
            </p:nvSpPr>
            <p:spPr>
              <a:xfrm>
                <a:off x="418532" y="4217473"/>
                <a:ext cx="2914955" cy="4103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F0A7A6B-5554-48FD-D9FF-4EDD8BA4E9A9}"/>
                  </a:ext>
                </a:extLst>
              </p:cNvPr>
              <p:cNvSpPr/>
              <p:nvPr/>
            </p:nvSpPr>
            <p:spPr>
              <a:xfrm>
                <a:off x="418531" y="4621779"/>
                <a:ext cx="2914955" cy="1425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6FC74F-3B32-63D4-6ED9-77DADCAD41B9}"/>
                </a:ext>
              </a:extLst>
            </p:cNvPr>
            <p:cNvSpPr/>
            <p:nvPr/>
          </p:nvSpPr>
          <p:spPr>
            <a:xfrm>
              <a:off x="7120277" y="4712097"/>
              <a:ext cx="5251878" cy="1261294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1BA8A52B-5F6E-3C70-FD2A-89EDF2B2FC92}"/>
                </a:ext>
              </a:extLst>
            </p:cNvPr>
            <p:cNvSpPr txBox="1">
              <a:spLocks/>
            </p:cNvSpPr>
            <p:nvPr/>
          </p:nvSpPr>
          <p:spPr>
            <a:xfrm>
              <a:off x="7230810" y="4327607"/>
              <a:ext cx="5024574" cy="430584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4 Actions Per Set</a:t>
              </a:r>
            </a:p>
            <a:p>
              <a:pPr marL="0" indent="0" algn="ctr">
                <a:buFont typeface="Arial"/>
                <a:buNone/>
              </a:pPr>
              <a:br>
                <a:rPr lang="en-US" sz="1600" b="1" dirty="0">
                  <a:solidFill>
                    <a:schemeClr val="tx2"/>
                  </a:solidFill>
                </a:rPr>
              </a:br>
              <a:endParaRPr lang="en-US" sz="1600" b="1" dirty="0">
                <a:solidFill>
                  <a:schemeClr val="tx2"/>
                </a:solidFill>
              </a:endParaRPr>
            </a:p>
            <a:p>
              <a:pPr marL="0" indent="0" algn="ctr">
                <a:buFont typeface="Arial"/>
                <a:buNone/>
              </a:pP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7" name="Picture 36" descr="A close-up of a number&#10;&#10;Description automatically generated">
              <a:extLst>
                <a:ext uri="{FF2B5EF4-FFF2-40B4-BE49-F238E27FC236}">
                  <a16:creationId xmlns:a16="http://schemas.microsoft.com/office/drawing/2014/main" id="{D5C2506A-D17A-563F-DD5F-54625653B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52795" y="4959300"/>
              <a:ext cx="4180603" cy="710167"/>
            </a:xfrm>
            <a:prstGeom prst="rect">
              <a:avLst/>
            </a:prstGeom>
          </p:spPr>
        </p:pic>
      </p:grpSp>
      <p:pic>
        <p:nvPicPr>
          <p:cNvPr id="8" name="Picture 7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8D675197-3694-3810-688C-1A1A776527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7091" y="645031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4A988-A20E-60D5-B84B-76D50A438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2058B5-EB6A-C7DD-DEBC-BFF8E3B01F61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36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E081B4F-7BE7-F7A4-24A9-5AD7E8CCBF21}"/>
              </a:ext>
            </a:extLst>
          </p:cNvPr>
          <p:cNvGrpSpPr/>
          <p:nvPr/>
        </p:nvGrpSpPr>
        <p:grpSpPr>
          <a:xfrm>
            <a:off x="625445" y="5443001"/>
            <a:ext cx="9128074" cy="1350173"/>
            <a:chOff x="3652766" y="300370"/>
            <a:chExt cx="9128074" cy="135017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84901F-6543-BE96-544C-A2FA0E7CAB99}"/>
                </a:ext>
              </a:extLst>
            </p:cNvPr>
            <p:cNvGrpSpPr/>
            <p:nvPr/>
          </p:nvGrpSpPr>
          <p:grpSpPr>
            <a:xfrm>
              <a:off x="3652766" y="300370"/>
              <a:ext cx="9128074" cy="1350173"/>
              <a:chOff x="628075" y="4298196"/>
              <a:chExt cx="11744080" cy="173711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20FDA5-C9F0-C5C4-8A60-819E291027AE}"/>
                  </a:ext>
                </a:extLst>
              </p:cNvPr>
              <p:cNvGrpSpPr/>
              <p:nvPr/>
            </p:nvGrpSpPr>
            <p:grpSpPr>
              <a:xfrm>
                <a:off x="628075" y="4375962"/>
                <a:ext cx="5251878" cy="546902"/>
                <a:chOff x="418531" y="4217473"/>
                <a:chExt cx="2914956" cy="546902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6577977-94D0-82E2-5940-DBB4A69DF781}"/>
                    </a:ext>
                  </a:extLst>
                </p:cNvPr>
                <p:cNvSpPr/>
                <p:nvPr/>
              </p:nvSpPr>
              <p:spPr>
                <a:xfrm>
                  <a:off x="418532" y="4217473"/>
                  <a:ext cx="2914955" cy="41036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3863767-EBC6-97DF-F9AE-53197274DB7E}"/>
                    </a:ext>
                  </a:extLst>
                </p:cNvPr>
                <p:cNvSpPr/>
                <p:nvPr/>
              </p:nvSpPr>
              <p:spPr>
                <a:xfrm>
                  <a:off x="418531" y="4621779"/>
                  <a:ext cx="2914955" cy="1425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DF3DCE8-42B2-C6BC-2D7C-86923646C8AE}"/>
                  </a:ext>
                </a:extLst>
              </p:cNvPr>
              <p:cNvSpPr/>
              <p:nvPr/>
            </p:nvSpPr>
            <p:spPr>
              <a:xfrm>
                <a:off x="628075" y="4774020"/>
                <a:ext cx="5251878" cy="126129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5" name="Text Placeholder 2">
                <a:extLst>
                  <a:ext uri="{FF2B5EF4-FFF2-40B4-BE49-F238E27FC236}">
                    <a16:creationId xmlns:a16="http://schemas.microsoft.com/office/drawing/2014/main" id="{0EC94435-2072-CB4D-EBD1-D181664A05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668" y="4360118"/>
                <a:ext cx="5244284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/>
                  <a:t>Compare Actions: A Set of Sets</a:t>
                </a:r>
              </a:p>
              <a:p>
                <a:pPr marL="0" indent="0" algn="ctr">
                  <a:buFont typeface="Arial"/>
                  <a:buNone/>
                </a:pPr>
                <a:br>
                  <a:rPr lang="en-US" sz="1400" b="1" dirty="0">
                    <a:solidFill>
                      <a:schemeClr val="tx2"/>
                    </a:solidFill>
                  </a:rPr>
                </a:br>
                <a:endParaRPr lang="en-US" sz="1400" b="1" dirty="0">
                  <a:solidFill>
                    <a:schemeClr val="tx2"/>
                  </a:solidFill>
                </a:endParaRPr>
              </a:p>
              <a:p>
                <a:pPr marL="0" indent="0" algn="ctr">
                  <a:buFont typeface="Arial"/>
                  <a:buNone/>
                </a:pP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7" name="Picture 6" descr="A black letter and a white background&#10;&#10;Description automatically generated">
                <a:extLst>
                  <a:ext uri="{FF2B5EF4-FFF2-40B4-BE49-F238E27FC236}">
                    <a16:creationId xmlns:a16="http://schemas.microsoft.com/office/drawing/2014/main" id="{24A8FAEF-0FAC-4ACB-9840-1AC3EB5A3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2079" y="5079883"/>
                <a:ext cx="4883500" cy="654833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5207E37-B7F3-DA00-A134-C942C77D2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2639" y="5261585"/>
                <a:ext cx="95321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EAC2B14-496F-11E1-7802-8C114C7514C6}"/>
                  </a:ext>
                </a:extLst>
              </p:cNvPr>
              <p:cNvGrpSpPr/>
              <p:nvPr/>
            </p:nvGrpSpPr>
            <p:grpSpPr>
              <a:xfrm>
                <a:off x="7120277" y="4314039"/>
                <a:ext cx="5251878" cy="546902"/>
                <a:chOff x="418531" y="4217473"/>
                <a:chExt cx="2914956" cy="546902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D455F6B-BA35-F8CE-B84B-25EA1CC24C2C}"/>
                    </a:ext>
                  </a:extLst>
                </p:cNvPr>
                <p:cNvSpPr/>
                <p:nvPr/>
              </p:nvSpPr>
              <p:spPr>
                <a:xfrm>
                  <a:off x="418532" y="4217473"/>
                  <a:ext cx="2914955" cy="41036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88E07E5-D976-8858-BF52-0FCB0300297C}"/>
                    </a:ext>
                  </a:extLst>
                </p:cNvPr>
                <p:cNvSpPr/>
                <p:nvPr/>
              </p:nvSpPr>
              <p:spPr>
                <a:xfrm>
                  <a:off x="418531" y="4621779"/>
                  <a:ext cx="2914955" cy="1425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3BBC29F-9B73-29B3-CCF1-D7ED3C75F135}"/>
                  </a:ext>
                </a:extLst>
              </p:cNvPr>
              <p:cNvSpPr/>
              <p:nvPr/>
            </p:nvSpPr>
            <p:spPr>
              <a:xfrm>
                <a:off x="7120277" y="4712097"/>
                <a:ext cx="5251878" cy="126129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5" name="Text Placeholder 2">
                <a:extLst>
                  <a:ext uri="{FF2B5EF4-FFF2-40B4-BE49-F238E27FC236}">
                    <a16:creationId xmlns:a16="http://schemas.microsoft.com/office/drawing/2014/main" id="{66652B2E-B2C6-BD83-9992-13E0563BF9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20275" y="4298196"/>
                <a:ext cx="5251878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/>
                  <a:t>4 Actions Per Set</a:t>
                </a:r>
              </a:p>
              <a:p>
                <a:pPr marL="0" indent="0" algn="ctr">
                  <a:buFont typeface="Arial"/>
                  <a:buNone/>
                </a:pPr>
                <a:br>
                  <a:rPr lang="en-US" sz="1400" b="1" dirty="0">
                    <a:solidFill>
                      <a:schemeClr val="tx2"/>
                    </a:solidFill>
                  </a:rPr>
                </a:br>
                <a:endParaRPr lang="en-US" sz="1400" b="1" dirty="0">
                  <a:solidFill>
                    <a:schemeClr val="tx2"/>
                  </a:solidFill>
                </a:endParaRPr>
              </a:p>
              <a:p>
                <a:pPr marL="0" indent="0" algn="ctr">
                  <a:buFont typeface="Arial"/>
                  <a:buNone/>
                </a:pP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7" name="Picture 36" descr="A close-up of a number&#10;&#10;Description automatically generated">
                <a:extLst>
                  <a:ext uri="{FF2B5EF4-FFF2-40B4-BE49-F238E27FC236}">
                    <a16:creationId xmlns:a16="http://schemas.microsoft.com/office/drawing/2014/main" id="{3476D17E-50B3-2A1D-81CE-20B0AC346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2795" y="4959300"/>
                <a:ext cx="4180603" cy="710167"/>
              </a:xfrm>
              <a:prstGeom prst="rect">
                <a:avLst/>
              </a:prstGeom>
            </p:spPr>
          </p:pic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1AFC1B-C0A5-8830-6BC1-5A9D44699F2E}"/>
                </a:ext>
              </a:extLst>
            </p:cNvPr>
            <p:cNvSpPr/>
            <p:nvPr/>
          </p:nvSpPr>
          <p:spPr>
            <a:xfrm>
              <a:off x="10279725" y="796037"/>
              <a:ext cx="938221" cy="604824"/>
            </a:xfrm>
            <a:prstGeom prst="rect">
              <a:avLst/>
            </a:prstGeom>
            <a:noFill/>
            <a:ln w="28575">
              <a:solidFill>
                <a:srgbClr val="ED4F2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1EDBE2E-5FAD-23F8-395F-29F68BBCD317}"/>
              </a:ext>
            </a:extLst>
          </p:cNvPr>
          <p:cNvSpPr txBox="1">
            <a:spLocks/>
          </p:cNvSpPr>
          <p:nvPr/>
        </p:nvSpPr>
        <p:spPr>
          <a:xfrm>
            <a:off x="-17028" y="288481"/>
            <a:ext cx="13838468" cy="86177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en-US" sz="4400" dirty="0"/>
              <a:t>Check Disagreement Actions (     )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DDCC293-8ED1-A932-8F8B-1646F141F094}"/>
              </a:ext>
            </a:extLst>
          </p:cNvPr>
          <p:cNvCxnSpPr>
            <a:cxnSpLocks/>
          </p:cNvCxnSpPr>
          <p:nvPr/>
        </p:nvCxnSpPr>
        <p:spPr>
          <a:xfrm>
            <a:off x="9843944" y="6169478"/>
            <a:ext cx="74088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45532E49-0197-9B0C-9734-F4ED66386901}"/>
              </a:ext>
            </a:extLst>
          </p:cNvPr>
          <p:cNvSpPr txBox="1">
            <a:spLocks/>
          </p:cNvSpPr>
          <p:nvPr/>
        </p:nvSpPr>
        <p:spPr>
          <a:xfrm>
            <a:off x="10675254" y="5755304"/>
            <a:ext cx="3029315" cy="758541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i="1" dirty="0">
                <a:latin typeface="Aptos SemiBold" panose="020B0004020202020204" pitchFamily="34" charset="0"/>
              </a:rPr>
              <a:t>Execute when human-robot fluent pair have </a:t>
            </a:r>
            <a:r>
              <a:rPr lang="en-US" sz="1600" b="1" i="1" u="sng" dirty="0">
                <a:solidFill>
                  <a:schemeClr val="tx2"/>
                </a:solidFill>
                <a:latin typeface="Aptos" panose="020B0004020202020204" pitchFamily="34" charset="0"/>
              </a:rPr>
              <a:t>different</a:t>
            </a:r>
            <a:r>
              <a:rPr lang="en-US" sz="1600" b="1" i="1" dirty="0">
                <a:latin typeface="Aptos SemiBold" panose="020B0004020202020204" pitchFamily="34" charset="0"/>
              </a:rPr>
              <a:t> states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62B84D9-EFAD-F87C-5D60-84A5E452A932}"/>
              </a:ext>
            </a:extLst>
          </p:cNvPr>
          <p:cNvGrpSpPr/>
          <p:nvPr/>
        </p:nvGrpSpPr>
        <p:grpSpPr>
          <a:xfrm>
            <a:off x="1442736" y="1471959"/>
            <a:ext cx="10932128" cy="3228032"/>
            <a:chOff x="1442737" y="2388779"/>
            <a:chExt cx="10932128" cy="32280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66BB7E7-C3A2-9B0E-CE9C-609DCA8898ED}"/>
                </a:ext>
              </a:extLst>
            </p:cNvPr>
            <p:cNvSpPr/>
            <p:nvPr/>
          </p:nvSpPr>
          <p:spPr>
            <a:xfrm>
              <a:off x="7477761" y="2822811"/>
              <a:ext cx="4897104" cy="2794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4709E38-715B-C3A8-F679-23D48508EC82}"/>
                </a:ext>
              </a:extLst>
            </p:cNvPr>
            <p:cNvGrpSpPr/>
            <p:nvPr/>
          </p:nvGrpSpPr>
          <p:grpSpPr>
            <a:xfrm>
              <a:off x="1442737" y="2388779"/>
              <a:ext cx="10326369" cy="3228032"/>
              <a:chOff x="1442737" y="2388779"/>
              <a:chExt cx="10326369" cy="322803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5426114-D043-D198-0D54-5B292163DE2B}"/>
                  </a:ext>
                </a:extLst>
              </p:cNvPr>
              <p:cNvSpPr/>
              <p:nvPr/>
            </p:nvSpPr>
            <p:spPr>
              <a:xfrm>
                <a:off x="1442737" y="2822811"/>
                <a:ext cx="4897104" cy="27940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6416BA5-7285-9353-D147-827FFFDA0607}"/>
                  </a:ext>
                </a:extLst>
              </p:cNvPr>
              <p:cNvGrpSpPr/>
              <p:nvPr/>
            </p:nvGrpSpPr>
            <p:grpSpPr>
              <a:xfrm>
                <a:off x="1964016" y="3324710"/>
                <a:ext cx="3984932" cy="1968178"/>
                <a:chOff x="7379796" y="2315410"/>
                <a:chExt cx="4420028" cy="2183074"/>
              </a:xfrm>
            </p:grpSpPr>
            <p:pic>
              <p:nvPicPr>
                <p:cNvPr id="92" name="Picture 91" descr="A yellow and green watering can with water spouting out&#10;&#10;Description automatically generated">
                  <a:extLst>
                    <a:ext uri="{FF2B5EF4-FFF2-40B4-BE49-F238E27FC236}">
                      <a16:creationId xmlns:a16="http://schemas.microsoft.com/office/drawing/2014/main" id="{F628F403-EA01-F3F0-CFAF-0747ADB1E3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98854" y="2315410"/>
                  <a:ext cx="1498062" cy="1370087"/>
                </a:xfrm>
                <a:prstGeom prst="rect">
                  <a:avLst/>
                </a:prstGeom>
              </p:spPr>
            </p:pic>
            <p:pic>
              <p:nvPicPr>
                <p:cNvPr id="93" name="Picture 92" descr="A black text on a white background&#10;&#10;Description automatically generated">
                  <a:extLst>
                    <a:ext uri="{FF2B5EF4-FFF2-40B4-BE49-F238E27FC236}">
                      <a16:creationId xmlns:a16="http://schemas.microsoft.com/office/drawing/2014/main" id="{DCE27C5D-32C2-F539-D60A-7340E0F52F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9796" y="3576149"/>
                  <a:ext cx="1736179" cy="218696"/>
                </a:xfrm>
                <a:prstGeom prst="rect">
                  <a:avLst/>
                </a:prstGeom>
              </p:spPr>
            </p:pic>
            <p:pic>
              <p:nvPicPr>
                <p:cNvPr id="94" name="Picture 93" descr="A no watering can sign&#10;&#10;Description automatically generated">
                  <a:extLst>
                    <a:ext uri="{FF2B5EF4-FFF2-40B4-BE49-F238E27FC236}">
                      <a16:creationId xmlns:a16="http://schemas.microsoft.com/office/drawing/2014/main" id="{98DF2426-4967-043F-5A0D-691DD5368E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59410" y="2444388"/>
                  <a:ext cx="1216010" cy="1112130"/>
                </a:xfrm>
                <a:prstGeom prst="rect">
                  <a:avLst/>
                </a:prstGeom>
              </p:spPr>
            </p:pic>
            <p:pic>
              <p:nvPicPr>
                <p:cNvPr id="95" name="Picture 94" descr="A black text with a black line&#10;&#10;Description automatically generated">
                  <a:extLst>
                    <a:ext uri="{FF2B5EF4-FFF2-40B4-BE49-F238E27FC236}">
                      <a16:creationId xmlns:a16="http://schemas.microsoft.com/office/drawing/2014/main" id="{8BC54044-8EF5-84EC-BF3E-AB85F287C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97329" y="4286980"/>
                  <a:ext cx="1116739" cy="211504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A58F60E0-F00E-62B2-6569-3153E0C16B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99303" y="3583927"/>
                  <a:ext cx="2000521" cy="218680"/>
                </a:xfrm>
                <a:prstGeom prst="rect">
                  <a:avLst/>
                </a:prstGeom>
              </p:spPr>
            </p:pic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1984FC6-233C-B833-BF75-8180A90CC750}"/>
                    </a:ext>
                  </a:extLst>
                </p:cNvPr>
                <p:cNvSpPr txBox="1"/>
                <p:nvPr/>
              </p:nvSpPr>
              <p:spPr>
                <a:xfrm>
                  <a:off x="9337491" y="3527007"/>
                  <a:ext cx="230708" cy="443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</a:rPr>
                    <a:t>=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A5FB896-00EA-6A92-A160-F224F0C800A4}"/>
                    </a:ext>
                  </a:extLst>
                </p:cNvPr>
                <p:cNvSpPr txBox="1"/>
                <p:nvPr/>
              </p:nvSpPr>
              <p:spPr>
                <a:xfrm>
                  <a:off x="9334970" y="3297263"/>
                  <a:ext cx="230708" cy="443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</a:rPr>
                    <a:t>?</a:t>
                  </a:r>
                </a:p>
              </p:txBody>
            </p: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B3E641EB-0995-E9C2-FABA-F5E82A832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5699" y="3873860"/>
                  <a:ext cx="0" cy="39448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36FE47C-DE42-354B-82C8-70432E558B04}"/>
                  </a:ext>
                </a:extLst>
              </p:cNvPr>
              <p:cNvGrpSpPr/>
              <p:nvPr/>
            </p:nvGrpSpPr>
            <p:grpSpPr>
              <a:xfrm>
                <a:off x="3466432" y="2388779"/>
                <a:ext cx="8302674" cy="2835665"/>
                <a:chOff x="3466432" y="2388779"/>
                <a:chExt cx="8302674" cy="2835665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48F0CC91-99D3-2485-642C-E9EAA132CD86}"/>
                    </a:ext>
                  </a:extLst>
                </p:cNvPr>
                <p:cNvSpPr/>
                <p:nvPr/>
              </p:nvSpPr>
              <p:spPr>
                <a:xfrm>
                  <a:off x="9501456" y="2388779"/>
                  <a:ext cx="788741" cy="7887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FF57232E-A155-D9BD-A73B-8C5793114811}"/>
                    </a:ext>
                  </a:extLst>
                </p:cNvPr>
                <p:cNvSpPr txBox="1"/>
                <p:nvPr/>
              </p:nvSpPr>
              <p:spPr>
                <a:xfrm>
                  <a:off x="9663991" y="2459983"/>
                  <a:ext cx="485622" cy="6463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2</a:t>
                  </a:r>
                </a:p>
              </p:txBody>
            </p: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5DBFC92F-AA08-9EB6-9485-EBC5A669F4CE}"/>
                    </a:ext>
                  </a:extLst>
                </p:cNvPr>
                <p:cNvGrpSpPr/>
                <p:nvPr/>
              </p:nvGrpSpPr>
              <p:grpSpPr>
                <a:xfrm>
                  <a:off x="8022545" y="3324710"/>
                  <a:ext cx="3746561" cy="1899734"/>
                  <a:chOff x="7595290" y="2802433"/>
                  <a:chExt cx="4290027" cy="2175304"/>
                </a:xfrm>
              </p:grpSpPr>
              <p:pic>
                <p:nvPicPr>
                  <p:cNvPr id="84" name="Picture 83" descr="A black text with a black line&#10;&#10;Description automatically generated">
                    <a:extLst>
                      <a:ext uri="{FF2B5EF4-FFF2-40B4-BE49-F238E27FC236}">
                        <a16:creationId xmlns:a16="http://schemas.microsoft.com/office/drawing/2014/main" id="{479A32BD-6984-6D8E-D4E6-D9AE39F66F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9309998" y="4766233"/>
                    <a:ext cx="1116739" cy="211504"/>
                  </a:xfrm>
                  <a:prstGeom prst="rect">
                    <a:avLst/>
                  </a:prstGeom>
                </p:spPr>
              </p:pic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1FB26F6B-F435-E34B-C53A-73E3B1C6E35A}"/>
                      </a:ext>
                    </a:extLst>
                  </p:cNvPr>
                  <p:cNvSpPr txBox="1"/>
                  <p:nvPr/>
                </p:nvSpPr>
                <p:spPr>
                  <a:xfrm>
                    <a:off x="9750160" y="4006260"/>
                    <a:ext cx="230708" cy="4581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</a:rPr>
                      <a:t>=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EB9A0C4B-DE7A-8F99-389D-16035C9F2E25}"/>
                      </a:ext>
                    </a:extLst>
                  </p:cNvPr>
                  <p:cNvSpPr txBox="1"/>
                  <p:nvPr/>
                </p:nvSpPr>
                <p:spPr>
                  <a:xfrm>
                    <a:off x="9747639" y="3776516"/>
                    <a:ext cx="230708" cy="4581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</a:rPr>
                      <a:t>?</a:t>
                    </a:r>
                  </a:p>
                </p:txBody>
              </p:sp>
              <p:cxnSp>
                <p:nvCxnSpPr>
                  <p:cNvPr id="87" name="Straight Arrow Connector 86">
                    <a:extLst>
                      <a:ext uri="{FF2B5EF4-FFF2-40B4-BE49-F238E27FC236}">
                        <a16:creationId xmlns:a16="http://schemas.microsoft.com/office/drawing/2014/main" id="{EB9B53E2-BAE6-98E7-8F1E-0E89416C4B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68368" y="4353113"/>
                    <a:ext cx="0" cy="394488"/>
                  </a:xfrm>
                  <a:prstGeom prst="straightConnector1">
                    <a:avLst/>
                  </a:prstGeom>
                  <a:ln w="19050">
                    <a:solidFill>
                      <a:srgbClr val="000000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8" name="Picture 87" descr="A yellow and green watering can with water spouting out&#10;&#10;Description automatically generated">
                    <a:extLst>
                      <a:ext uri="{FF2B5EF4-FFF2-40B4-BE49-F238E27FC236}">
                        <a16:creationId xmlns:a16="http://schemas.microsoft.com/office/drawing/2014/main" id="{16B9A321-9346-6126-38C4-E2302403A9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0387255" y="2802433"/>
                    <a:ext cx="1498062" cy="1370087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 descr="A no watering can sign&#10;&#10;Description automatically generated">
                    <a:extLst>
                      <a:ext uri="{FF2B5EF4-FFF2-40B4-BE49-F238E27FC236}">
                        <a16:creationId xmlns:a16="http://schemas.microsoft.com/office/drawing/2014/main" id="{B9AF12B3-C7FD-A13C-C837-231136218D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960346" y="2894130"/>
                    <a:ext cx="1216010" cy="1112130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>
                    <a:extLst>
                      <a:ext uri="{FF2B5EF4-FFF2-40B4-BE49-F238E27FC236}">
                        <a16:creationId xmlns:a16="http://schemas.microsoft.com/office/drawing/2014/main" id="{544D02E8-591B-05F0-33E7-110AFC8E0D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595290" y="4104870"/>
                    <a:ext cx="1946122" cy="169228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8E3ECF06-389F-99F6-2081-CBE692D18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0384734" y="4123507"/>
                    <a:ext cx="1498062" cy="15748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9875B40D-ADDD-C6E9-2D0B-AA6FF85F4E33}"/>
                    </a:ext>
                  </a:extLst>
                </p:cNvPr>
                <p:cNvSpPr/>
                <p:nvPr/>
              </p:nvSpPr>
              <p:spPr>
                <a:xfrm>
                  <a:off x="3466432" y="2388779"/>
                  <a:ext cx="788741" cy="7887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7AA0404E-8AF9-330D-0D72-06C06CC6CBD8}"/>
                    </a:ext>
                  </a:extLst>
                </p:cNvPr>
                <p:cNvSpPr txBox="1"/>
                <p:nvPr/>
              </p:nvSpPr>
              <p:spPr>
                <a:xfrm>
                  <a:off x="3628967" y="2459983"/>
                  <a:ext cx="485622" cy="6463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>
                          <a:lumMod val="75000"/>
                        </a:schemeClr>
                      </a:solidFill>
                    </a:rPr>
                    <a:t>1</a:t>
                  </a:r>
                </a:p>
              </p:txBody>
            </p:sp>
          </p:grpSp>
        </p:grpSp>
      </p:grpSp>
      <p:pic>
        <p:nvPicPr>
          <p:cNvPr id="100" name="Picture 99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C32A0F89-3C26-0CDC-EA02-342973BBD0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8957" y="512205"/>
            <a:ext cx="788436" cy="5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F3082-7809-6C6B-7246-E0339E289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03911-00CC-2E43-1571-20EBD78E5C6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37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147AF5-EE33-4BAF-1949-E7A28AD4C8ED}"/>
              </a:ext>
            </a:extLst>
          </p:cNvPr>
          <p:cNvGrpSpPr/>
          <p:nvPr/>
        </p:nvGrpSpPr>
        <p:grpSpPr>
          <a:xfrm>
            <a:off x="625445" y="5443001"/>
            <a:ext cx="9128074" cy="1350173"/>
            <a:chOff x="3652766" y="300370"/>
            <a:chExt cx="9128074" cy="135017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E1A429E-0893-C32E-272E-163A9269D052}"/>
                </a:ext>
              </a:extLst>
            </p:cNvPr>
            <p:cNvGrpSpPr/>
            <p:nvPr/>
          </p:nvGrpSpPr>
          <p:grpSpPr>
            <a:xfrm>
              <a:off x="3652766" y="300370"/>
              <a:ext cx="9128074" cy="1350173"/>
              <a:chOff x="628075" y="4298196"/>
              <a:chExt cx="11744080" cy="173711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8F89394-C004-ADD2-C4AB-4C461CC73452}"/>
                  </a:ext>
                </a:extLst>
              </p:cNvPr>
              <p:cNvGrpSpPr/>
              <p:nvPr/>
            </p:nvGrpSpPr>
            <p:grpSpPr>
              <a:xfrm>
                <a:off x="628075" y="4375962"/>
                <a:ext cx="5251878" cy="546902"/>
                <a:chOff x="418531" y="4217473"/>
                <a:chExt cx="2914956" cy="546902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5059165-9543-AFE0-B5F9-B34E5126A41E}"/>
                    </a:ext>
                  </a:extLst>
                </p:cNvPr>
                <p:cNvSpPr/>
                <p:nvPr/>
              </p:nvSpPr>
              <p:spPr>
                <a:xfrm>
                  <a:off x="418532" y="4217473"/>
                  <a:ext cx="2914955" cy="41036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47130B6-6FA1-3A24-D399-F82B7C0F7BD8}"/>
                    </a:ext>
                  </a:extLst>
                </p:cNvPr>
                <p:cNvSpPr/>
                <p:nvPr/>
              </p:nvSpPr>
              <p:spPr>
                <a:xfrm>
                  <a:off x="418531" y="4621779"/>
                  <a:ext cx="2914955" cy="1425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A447E3-3D61-F49E-0949-3D0F7B2373CB}"/>
                  </a:ext>
                </a:extLst>
              </p:cNvPr>
              <p:cNvSpPr/>
              <p:nvPr/>
            </p:nvSpPr>
            <p:spPr>
              <a:xfrm>
                <a:off x="628075" y="4774020"/>
                <a:ext cx="5251878" cy="126129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55" name="Text Placeholder 2">
                <a:extLst>
                  <a:ext uri="{FF2B5EF4-FFF2-40B4-BE49-F238E27FC236}">
                    <a16:creationId xmlns:a16="http://schemas.microsoft.com/office/drawing/2014/main" id="{0B84E9D6-5EFA-10DB-A4F5-B7660D7957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668" y="4360118"/>
                <a:ext cx="5244284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/>
                  <a:t>Compare Actions: A Set of Sets</a:t>
                </a:r>
              </a:p>
              <a:p>
                <a:pPr marL="0" indent="0" algn="ctr">
                  <a:buFont typeface="Arial"/>
                  <a:buNone/>
                </a:pPr>
                <a:br>
                  <a:rPr lang="en-US" sz="1400" b="1" dirty="0">
                    <a:solidFill>
                      <a:schemeClr val="tx2"/>
                    </a:solidFill>
                  </a:rPr>
                </a:br>
                <a:endParaRPr lang="en-US" sz="1400" b="1" dirty="0">
                  <a:solidFill>
                    <a:schemeClr val="tx2"/>
                  </a:solidFill>
                </a:endParaRPr>
              </a:p>
              <a:p>
                <a:pPr marL="0" indent="0" algn="ctr">
                  <a:buFont typeface="Arial"/>
                  <a:buNone/>
                </a:pP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7" name="Picture 6" descr="A black letter and a white background&#10;&#10;Description automatically generated">
                <a:extLst>
                  <a:ext uri="{FF2B5EF4-FFF2-40B4-BE49-F238E27FC236}">
                    <a16:creationId xmlns:a16="http://schemas.microsoft.com/office/drawing/2014/main" id="{DD7C2DA6-1C3B-7795-CF07-68293C7CD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2079" y="5079883"/>
                <a:ext cx="4883500" cy="654833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F9C4DF2-C030-C72B-B666-9A2701833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2639" y="5261585"/>
                <a:ext cx="95321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492A83D-2C34-D662-F05E-671A6CCE841F}"/>
                  </a:ext>
                </a:extLst>
              </p:cNvPr>
              <p:cNvGrpSpPr/>
              <p:nvPr/>
            </p:nvGrpSpPr>
            <p:grpSpPr>
              <a:xfrm>
                <a:off x="7120277" y="4314039"/>
                <a:ext cx="5251878" cy="546902"/>
                <a:chOff x="418531" y="4217473"/>
                <a:chExt cx="2914956" cy="546902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8540EC6-486F-ADBF-577F-2F23347B568A}"/>
                    </a:ext>
                  </a:extLst>
                </p:cNvPr>
                <p:cNvSpPr/>
                <p:nvPr/>
              </p:nvSpPr>
              <p:spPr>
                <a:xfrm>
                  <a:off x="418532" y="4217473"/>
                  <a:ext cx="2914955" cy="41036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3CDBDAF-6910-AE2D-AE89-3451E40E3D13}"/>
                    </a:ext>
                  </a:extLst>
                </p:cNvPr>
                <p:cNvSpPr/>
                <p:nvPr/>
              </p:nvSpPr>
              <p:spPr>
                <a:xfrm>
                  <a:off x="418531" y="4621779"/>
                  <a:ext cx="2914955" cy="14259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793B5F-8FEE-8B5A-D1C0-CD2FD9D94195}"/>
                  </a:ext>
                </a:extLst>
              </p:cNvPr>
              <p:cNvSpPr/>
              <p:nvPr/>
            </p:nvSpPr>
            <p:spPr>
              <a:xfrm>
                <a:off x="7120277" y="4712097"/>
                <a:ext cx="5251878" cy="126129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5" name="Text Placeholder 2">
                <a:extLst>
                  <a:ext uri="{FF2B5EF4-FFF2-40B4-BE49-F238E27FC236}">
                    <a16:creationId xmlns:a16="http://schemas.microsoft.com/office/drawing/2014/main" id="{09FB40A4-0904-4317-E009-E5ED772180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20275" y="4298196"/>
                <a:ext cx="5251878" cy="430584"/>
              </a:xfrm>
              <a:prstGeom prst="rect">
                <a:avLst/>
              </a:prstGeom>
            </p:spPr>
            <p:txBody>
              <a:bodyPr/>
              <a:lstStyle>
                <a:lvl1pPr marL="524712" indent="-524712" algn="l" defTabSz="699614" rtl="0" eaLnBrk="1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  <a:defRPr sz="18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1pPr>
                <a:lvl2pPr marL="1136875" indent="-437261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2pPr>
                <a:lvl3pPr marL="1749040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•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3pPr>
                <a:lvl4pPr marL="2448655" indent="-349807" algn="l" defTabSz="699614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/>
                  <a:buChar char="–"/>
                  <a:defRPr sz="1600" b="0" kern="1200">
                    <a:solidFill>
                      <a:schemeClr val="tx1"/>
                    </a:solidFill>
                    <a:latin typeface="+mn-lt"/>
                    <a:ea typeface="Franklin Gothic Book" charset="0"/>
                    <a:cs typeface="Franklin Gothic Book" charset="0"/>
                  </a:defRPr>
                </a:lvl4pPr>
                <a:lvl5pPr marL="3148272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»"/>
                  <a:defRPr sz="1648" b="0" kern="1200">
                    <a:solidFill>
                      <a:schemeClr val="accent6">
                        <a:lumMod val="75000"/>
                      </a:schemeClr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lvl5pPr>
                <a:lvl6pPr marL="3847888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547505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247119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946736" indent="-349807" algn="l" defTabSz="699614" rtl="0" eaLnBrk="1" latinLnBrk="0" hangingPunct="1">
                  <a:spcBef>
                    <a:spcPct val="20000"/>
                  </a:spcBef>
                  <a:buFont typeface="Arial"/>
                  <a:buChar char="•"/>
                  <a:defRPr sz="302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/>
                  <a:t>4 Actions Per Set</a:t>
                </a:r>
              </a:p>
              <a:p>
                <a:pPr marL="0" indent="0" algn="ctr">
                  <a:buFont typeface="Arial"/>
                  <a:buNone/>
                </a:pPr>
                <a:br>
                  <a:rPr lang="en-US" sz="1400" b="1" dirty="0">
                    <a:solidFill>
                      <a:schemeClr val="tx2"/>
                    </a:solidFill>
                  </a:rPr>
                </a:br>
                <a:endParaRPr lang="en-US" sz="1400" b="1" dirty="0">
                  <a:solidFill>
                    <a:schemeClr val="tx2"/>
                  </a:solidFill>
                </a:endParaRPr>
              </a:p>
              <a:p>
                <a:pPr marL="0" indent="0" algn="ctr">
                  <a:buFont typeface="Arial"/>
                  <a:buNone/>
                </a:pP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7" name="Picture 36" descr="A close-up of a number&#10;&#10;Description automatically generated">
                <a:extLst>
                  <a:ext uri="{FF2B5EF4-FFF2-40B4-BE49-F238E27FC236}">
                    <a16:creationId xmlns:a16="http://schemas.microsoft.com/office/drawing/2014/main" id="{A2714C5C-6D51-C954-5E0E-139EB8B33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2795" y="4959300"/>
                <a:ext cx="4180603" cy="710167"/>
              </a:xfrm>
              <a:prstGeom prst="rect">
                <a:avLst/>
              </a:prstGeom>
            </p:spPr>
          </p:pic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D5BF7EB-D9B7-688E-99CF-6C07FCE977E1}"/>
                </a:ext>
              </a:extLst>
            </p:cNvPr>
            <p:cNvSpPr/>
            <p:nvPr/>
          </p:nvSpPr>
          <p:spPr>
            <a:xfrm>
              <a:off x="11269019" y="805272"/>
              <a:ext cx="938221" cy="604824"/>
            </a:xfrm>
            <a:prstGeom prst="rect">
              <a:avLst/>
            </a:prstGeom>
            <a:noFill/>
            <a:ln w="28575">
              <a:solidFill>
                <a:srgbClr val="ED4F2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61206FA-4EF8-2F28-AF39-47BC2735E221}"/>
              </a:ext>
            </a:extLst>
          </p:cNvPr>
          <p:cNvSpPr txBox="1">
            <a:spLocks/>
          </p:cNvSpPr>
          <p:nvPr/>
        </p:nvSpPr>
        <p:spPr>
          <a:xfrm>
            <a:off x="-17028" y="288481"/>
            <a:ext cx="13838468" cy="861774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pPr algn="ctr"/>
            <a:r>
              <a:rPr lang="en-US" sz="4400" dirty="0"/>
              <a:t>Check Agreement Actions (     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2AF848-716A-05C2-3897-75BE7324489C}"/>
              </a:ext>
            </a:extLst>
          </p:cNvPr>
          <p:cNvGrpSpPr/>
          <p:nvPr/>
        </p:nvGrpSpPr>
        <p:grpSpPr>
          <a:xfrm>
            <a:off x="1532265" y="1529899"/>
            <a:ext cx="10932128" cy="3228032"/>
            <a:chOff x="1442737" y="2388779"/>
            <a:chExt cx="10932128" cy="32280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C9025F-3CAE-760E-0989-EDA4AF7AFDD3}"/>
                </a:ext>
              </a:extLst>
            </p:cNvPr>
            <p:cNvSpPr/>
            <p:nvPr/>
          </p:nvSpPr>
          <p:spPr>
            <a:xfrm>
              <a:off x="7477761" y="2822811"/>
              <a:ext cx="4897104" cy="2794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BF0FD8-0294-3FD2-B482-2D59FDAC3D2C}"/>
                </a:ext>
              </a:extLst>
            </p:cNvPr>
            <p:cNvSpPr/>
            <p:nvPr/>
          </p:nvSpPr>
          <p:spPr>
            <a:xfrm>
              <a:off x="1442737" y="2822811"/>
              <a:ext cx="4897104" cy="27940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no watering can sign&#10;&#10;Description automatically generated">
              <a:extLst>
                <a:ext uri="{FF2B5EF4-FFF2-40B4-BE49-F238E27FC236}">
                  <a16:creationId xmlns:a16="http://schemas.microsoft.com/office/drawing/2014/main" id="{472DA83E-7C10-1BD4-D6D1-24BD22624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9856" y="3440992"/>
              <a:ext cx="1096309" cy="1002655"/>
            </a:xfrm>
            <a:prstGeom prst="rect">
              <a:avLst/>
            </a:prstGeom>
          </p:spPr>
        </p:pic>
        <p:pic>
          <p:nvPicPr>
            <p:cNvPr id="8" name="Picture 7" descr="A black text with a black line&#10;&#10;Description automatically generated">
              <a:extLst>
                <a:ext uri="{FF2B5EF4-FFF2-40B4-BE49-F238E27FC236}">
                  <a16:creationId xmlns:a16="http://schemas.microsoft.com/office/drawing/2014/main" id="{90212C6C-227F-C204-2568-4B5290A9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2167" y="5102204"/>
              <a:ext cx="1006810" cy="190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555F9A-2551-33A1-EBE5-6F69093E5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5353" y="4468358"/>
              <a:ext cx="1803595" cy="1971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ECD32F-EA05-2DE0-2E8D-6190029B7E2A}"/>
                </a:ext>
              </a:extLst>
            </p:cNvPr>
            <p:cNvSpPr txBox="1"/>
            <p:nvPr/>
          </p:nvSpPr>
          <p:spPr>
            <a:xfrm>
              <a:off x="3729001" y="4417041"/>
              <a:ext cx="207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0C2869-1C30-5716-D151-6AE6AE986A81}"/>
                </a:ext>
              </a:extLst>
            </p:cNvPr>
            <p:cNvSpPr txBox="1"/>
            <p:nvPr/>
          </p:nvSpPr>
          <p:spPr>
            <a:xfrm>
              <a:off x="3726728" y="4209912"/>
              <a:ext cx="207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ACE2C2-48D6-2C0A-0FCA-9F808C7F179B}"/>
                </a:ext>
              </a:extLst>
            </p:cNvPr>
            <p:cNvCxnSpPr>
              <a:cxnSpLocks/>
            </p:cNvCxnSpPr>
            <p:nvPr/>
          </p:nvCxnSpPr>
          <p:spPr>
            <a:xfrm>
              <a:off x="3835573" y="4729750"/>
              <a:ext cx="0" cy="355656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F57352-09CA-FEEA-2437-26D890D9AB20}"/>
                </a:ext>
              </a:extLst>
            </p:cNvPr>
            <p:cNvSpPr/>
            <p:nvPr/>
          </p:nvSpPr>
          <p:spPr>
            <a:xfrm>
              <a:off x="9501456" y="2388779"/>
              <a:ext cx="788741" cy="7887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B22647-271C-4D1B-8ACB-369AC6652A80}"/>
                </a:ext>
              </a:extLst>
            </p:cNvPr>
            <p:cNvSpPr txBox="1"/>
            <p:nvPr/>
          </p:nvSpPr>
          <p:spPr>
            <a:xfrm>
              <a:off x="9663991" y="2459983"/>
              <a:ext cx="48562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pic>
          <p:nvPicPr>
            <p:cNvPr id="24" name="Picture 23" descr="A black text with a black line&#10;&#10;Description automatically generated">
              <a:extLst>
                <a:ext uri="{FF2B5EF4-FFF2-40B4-BE49-F238E27FC236}">
                  <a16:creationId xmlns:a16="http://schemas.microsoft.com/office/drawing/2014/main" id="{FE2F51DE-8055-1A85-9988-85D9DEC41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0032" y="5039734"/>
              <a:ext cx="975269" cy="18471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917034-5404-C3C8-4B91-302D21BD2BF8}"/>
                </a:ext>
              </a:extLst>
            </p:cNvPr>
            <p:cNvSpPr txBox="1"/>
            <p:nvPr/>
          </p:nvSpPr>
          <p:spPr>
            <a:xfrm>
              <a:off x="9904433" y="4376035"/>
              <a:ext cx="201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F657C3-4256-9520-09C2-0CC65A4CE9A4}"/>
                </a:ext>
              </a:extLst>
            </p:cNvPr>
            <p:cNvSpPr txBox="1"/>
            <p:nvPr/>
          </p:nvSpPr>
          <p:spPr>
            <a:xfrm>
              <a:off x="9902232" y="4175395"/>
              <a:ext cx="2014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93EAA49-3385-692B-6334-B8360923028D}"/>
                </a:ext>
              </a:extLst>
            </p:cNvPr>
            <p:cNvCxnSpPr>
              <a:cxnSpLocks/>
            </p:cNvCxnSpPr>
            <p:nvPr/>
          </p:nvCxnSpPr>
          <p:spPr>
            <a:xfrm>
              <a:off x="10007667" y="4678948"/>
              <a:ext cx="0" cy="344514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Picture 59" descr="A yellow and green watering can with water spouting out&#10;&#10;Description automatically generated">
              <a:extLst>
                <a:ext uri="{FF2B5EF4-FFF2-40B4-BE49-F238E27FC236}">
                  <a16:creationId xmlns:a16="http://schemas.microsoft.com/office/drawing/2014/main" id="{4F436BE2-0E35-18C9-11AE-BBBE16E89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60820" y="3324710"/>
              <a:ext cx="1308286" cy="1196523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8BB155E-29F0-F455-49D3-3BF03206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58619" y="4478429"/>
              <a:ext cx="1308286" cy="137538"/>
            </a:xfrm>
            <a:prstGeom prst="rect">
              <a:avLst/>
            </a:prstGeom>
          </p:spPr>
        </p:pic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A093324-0D75-52F6-3BD6-1CCB3B765D7E}"/>
                </a:ext>
              </a:extLst>
            </p:cNvPr>
            <p:cNvSpPr/>
            <p:nvPr/>
          </p:nvSpPr>
          <p:spPr>
            <a:xfrm>
              <a:off x="3466432" y="2388779"/>
              <a:ext cx="788741" cy="7887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CFAEB27-756A-B6DB-AC18-C5207E709726}"/>
                </a:ext>
              </a:extLst>
            </p:cNvPr>
            <p:cNvSpPr txBox="1"/>
            <p:nvPr/>
          </p:nvSpPr>
          <p:spPr>
            <a:xfrm>
              <a:off x="3628967" y="2459983"/>
              <a:ext cx="48562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  <p:pic>
          <p:nvPicPr>
            <p:cNvPr id="64" name="Picture 63" descr="A no watering can sign&#10;&#10;Description automatically generated">
              <a:extLst>
                <a:ext uri="{FF2B5EF4-FFF2-40B4-BE49-F238E27FC236}">
                  <a16:creationId xmlns:a16="http://schemas.microsoft.com/office/drawing/2014/main" id="{59FDD44D-58E9-6F67-6EE3-F8EB76609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0906" y="3456754"/>
              <a:ext cx="1096309" cy="100265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764C912-D5C7-3CEA-21A5-E5D7986D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4031" y="4524503"/>
              <a:ext cx="1699585" cy="147790"/>
            </a:xfrm>
            <a:prstGeom prst="rect">
              <a:avLst/>
            </a:prstGeom>
          </p:spPr>
        </p:pic>
        <p:pic>
          <p:nvPicPr>
            <p:cNvPr id="66" name="Picture 65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6A5BFA64-0D6D-6490-D29C-F9A0C94A4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32267" y="4482573"/>
              <a:ext cx="1480139" cy="186444"/>
            </a:xfrm>
            <a:prstGeom prst="rect">
              <a:avLst/>
            </a:prstGeom>
          </p:spPr>
        </p:pic>
        <p:pic>
          <p:nvPicPr>
            <p:cNvPr id="68" name="Picture 67" descr="A yellow and green watering can with water spouting out&#10;&#10;Description automatically generated">
              <a:extLst>
                <a:ext uri="{FF2B5EF4-FFF2-40B4-BE49-F238E27FC236}">
                  <a16:creationId xmlns:a16="http://schemas.microsoft.com/office/drawing/2014/main" id="{69E4240F-D25C-5045-0F31-129EE223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18193" y="3384244"/>
              <a:ext cx="1308286" cy="1196523"/>
            </a:xfrm>
            <a:prstGeom prst="rect">
              <a:avLst/>
            </a:prstGeom>
          </p:spPr>
        </p:pic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B161020-F2CB-5E4D-A267-F3780810F411}"/>
              </a:ext>
            </a:extLst>
          </p:cNvPr>
          <p:cNvCxnSpPr>
            <a:cxnSpLocks/>
          </p:cNvCxnSpPr>
          <p:nvPr/>
        </p:nvCxnSpPr>
        <p:spPr>
          <a:xfrm>
            <a:off x="9843944" y="6169478"/>
            <a:ext cx="74088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E999658-93E6-8227-1D52-458103687FCB}"/>
              </a:ext>
            </a:extLst>
          </p:cNvPr>
          <p:cNvSpPr txBox="1">
            <a:spLocks/>
          </p:cNvSpPr>
          <p:nvPr/>
        </p:nvSpPr>
        <p:spPr>
          <a:xfrm>
            <a:off x="10717557" y="5755304"/>
            <a:ext cx="2872712" cy="758541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i="1" dirty="0">
                <a:latin typeface="Aptos SemiBold" panose="020B0004020202020204" pitchFamily="34" charset="0"/>
              </a:rPr>
              <a:t>Execute when human-robot fluent pair shares </a:t>
            </a:r>
            <a:r>
              <a:rPr lang="en-US" sz="1600" b="1" i="1" u="sng" dirty="0">
                <a:solidFill>
                  <a:schemeClr val="tx2"/>
                </a:solidFill>
                <a:latin typeface="Aptos" panose="020B0004020202020204" pitchFamily="34" charset="0"/>
              </a:rPr>
              <a:t>same</a:t>
            </a:r>
            <a:r>
              <a:rPr lang="en-US" sz="1600" b="1" i="1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n-US" sz="1600" b="1" i="1" dirty="0">
                <a:latin typeface="Aptos SemiBold" panose="020B0004020202020204" pitchFamily="34" charset="0"/>
              </a:rPr>
              <a:t>state</a:t>
            </a:r>
          </a:p>
        </p:txBody>
      </p:sp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A0A84FF-794A-6E83-0516-D049495EC0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4333" y="523192"/>
            <a:ext cx="740205" cy="5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8BB1D-F8BE-6B5F-3DDB-EB90D9763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7491-7D19-E93D-B2BF-7E504D47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So How Are We Finding These Bounds?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D9A36-48F0-532F-1BEF-E4B83E8ABB97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2B328F-1CAF-D774-D8D2-A8691476624C}"/>
              </a:ext>
            </a:extLst>
          </p:cNvPr>
          <p:cNvGrpSpPr/>
          <p:nvPr/>
        </p:nvGrpSpPr>
        <p:grpSpPr>
          <a:xfrm>
            <a:off x="3707131" y="4454343"/>
            <a:ext cx="6403338" cy="2412798"/>
            <a:chOff x="1878930" y="2381860"/>
            <a:chExt cx="10385624" cy="3653179"/>
          </a:xfrm>
        </p:grpSpPr>
        <p:pic>
          <p:nvPicPr>
            <p:cNvPr id="17" name="Picture 16" descr="A white background with black text and red x&#10;&#10;Description automatically generated">
              <a:extLst>
                <a:ext uri="{FF2B5EF4-FFF2-40B4-BE49-F238E27FC236}">
                  <a16:creationId xmlns:a16="http://schemas.microsoft.com/office/drawing/2014/main" id="{5405ED4B-B64D-3AB7-B1F1-FB5ECBDE5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8930" y="2381860"/>
              <a:ext cx="10059739" cy="365317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EEBE37-D618-753A-8D84-A3D8A000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3842" y="2448560"/>
              <a:ext cx="570614" cy="4339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96D9164-1DE4-F921-35BD-F13003092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73744" y="4977052"/>
              <a:ext cx="590810" cy="420851"/>
            </a:xfrm>
            <a:prstGeom prst="rect">
              <a:avLst/>
            </a:prstGeom>
          </p:spPr>
        </p:pic>
      </p:grp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16AF84B-CC13-46C9-D116-42EB54D354E3}"/>
              </a:ext>
            </a:extLst>
          </p:cNvPr>
          <p:cNvSpPr txBox="1">
            <a:spLocks/>
          </p:cNvSpPr>
          <p:nvPr/>
        </p:nvSpPr>
        <p:spPr>
          <a:xfrm>
            <a:off x="1060402" y="2264549"/>
            <a:ext cx="12129126" cy="411279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We modulate the cost parameters of our check agreement &amp; disagreement actions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 </a:t>
            </a:r>
          </a:p>
          <a:p>
            <a:r>
              <a:rPr lang="en-US" sz="2400" dirty="0">
                <a:latin typeface="Aptos" panose="020B0004020202020204" pitchFamily="34" charset="0"/>
              </a:rPr>
              <a:t>This produces different compilation behaviors</a:t>
            </a:r>
          </a:p>
        </p:txBody>
      </p:sp>
    </p:spTree>
    <p:extLst>
      <p:ext uri="{BB962C8B-B14F-4D97-AF65-F5344CB8AC3E}">
        <p14:creationId xmlns:p14="http://schemas.microsoft.com/office/powerpoint/2010/main" val="4681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48D62-2F0A-A92C-F830-D1DD541EB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8F3C-733D-B93B-DE38-43A07F17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316381"/>
            <a:ext cx="12561453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Finding The Upper Bound (      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7357C-3F79-B0D8-51A8-D7B9CBE3E92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B51C81-1DAD-5376-8CF8-9C7FDBEB2C38}"/>
              </a:ext>
            </a:extLst>
          </p:cNvPr>
          <p:cNvGrpSpPr/>
          <p:nvPr/>
        </p:nvGrpSpPr>
        <p:grpSpPr>
          <a:xfrm>
            <a:off x="558484" y="1642946"/>
            <a:ext cx="3142085" cy="2082690"/>
            <a:chOff x="-3285212" y="2530836"/>
            <a:chExt cx="4897108" cy="32459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574C6E-BD15-59FC-D7F9-A8EF43DEFF8C}"/>
                </a:ext>
              </a:extLst>
            </p:cNvPr>
            <p:cNvSpPr/>
            <p:nvPr/>
          </p:nvSpPr>
          <p:spPr>
            <a:xfrm>
              <a:off x="-3285212" y="2982819"/>
              <a:ext cx="4897108" cy="279400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54A8CDB-0E94-B85F-2D96-5402358E26BF}"/>
                </a:ext>
              </a:extLst>
            </p:cNvPr>
            <p:cNvGrpSpPr/>
            <p:nvPr/>
          </p:nvGrpSpPr>
          <p:grpSpPr>
            <a:xfrm>
              <a:off x="-2763932" y="3484718"/>
              <a:ext cx="3984935" cy="1968179"/>
              <a:chOff x="7379796" y="2315410"/>
              <a:chExt cx="4420028" cy="2183074"/>
            </a:xfrm>
          </p:grpSpPr>
          <p:pic>
            <p:nvPicPr>
              <p:cNvPr id="9" name="Picture 8" descr="A yellow and green watering can with water spouting out&#10;&#10;Description automatically generated">
                <a:extLst>
                  <a:ext uri="{FF2B5EF4-FFF2-40B4-BE49-F238E27FC236}">
                    <a16:creationId xmlns:a16="http://schemas.microsoft.com/office/drawing/2014/main" id="{7E372ED6-7396-8254-028A-D9666FAFF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98854" y="2315410"/>
                <a:ext cx="1498062" cy="1370087"/>
              </a:xfrm>
              <a:prstGeom prst="rect">
                <a:avLst/>
              </a:prstGeom>
            </p:spPr>
          </p:pic>
          <p:pic>
            <p:nvPicPr>
              <p:cNvPr id="10" name="Picture 9" descr="A black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40513324-3BF7-4BE1-62C4-3B8ED782A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9796" y="3576149"/>
                <a:ext cx="1736179" cy="218696"/>
              </a:xfrm>
              <a:prstGeom prst="rect">
                <a:avLst/>
              </a:prstGeom>
            </p:spPr>
          </p:pic>
          <p:pic>
            <p:nvPicPr>
              <p:cNvPr id="11" name="Picture 10" descr="A no watering can sign&#10;&#10;Description automatically generated">
                <a:extLst>
                  <a:ext uri="{FF2B5EF4-FFF2-40B4-BE49-F238E27FC236}">
                    <a16:creationId xmlns:a16="http://schemas.microsoft.com/office/drawing/2014/main" id="{594A934D-95DA-A73F-70A4-E88BF8424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9410" y="2444388"/>
                <a:ext cx="1216010" cy="1112130"/>
              </a:xfrm>
              <a:prstGeom prst="rect">
                <a:avLst/>
              </a:prstGeom>
            </p:spPr>
          </p:pic>
          <p:pic>
            <p:nvPicPr>
              <p:cNvPr id="12" name="Picture 11" descr="A black text with a black line&#10;&#10;Description automatically generated">
                <a:extLst>
                  <a:ext uri="{FF2B5EF4-FFF2-40B4-BE49-F238E27FC236}">
                    <a16:creationId xmlns:a16="http://schemas.microsoft.com/office/drawing/2014/main" id="{DD0CEC0C-2683-0010-C065-DE6AF7B1E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7329" y="4286980"/>
                <a:ext cx="1116739" cy="21150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C0A8176-BA5D-0EFF-A4D1-380CA8377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9303" y="3583927"/>
                <a:ext cx="2000521" cy="21868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1602E6-F6C6-7D10-E5D6-B2E702B43554}"/>
                  </a:ext>
                </a:extLst>
              </p:cNvPr>
              <p:cNvSpPr txBox="1"/>
              <p:nvPr/>
            </p:nvSpPr>
            <p:spPr>
              <a:xfrm>
                <a:off x="9337491" y="3338621"/>
                <a:ext cx="230709" cy="44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935447-55C8-2A73-6FC8-4CD5AAD92593}"/>
                  </a:ext>
                </a:extLst>
              </p:cNvPr>
              <p:cNvSpPr txBox="1"/>
              <p:nvPr/>
            </p:nvSpPr>
            <p:spPr>
              <a:xfrm>
                <a:off x="9334970" y="3051542"/>
                <a:ext cx="230709" cy="44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8063D9F-16B6-1E07-CA78-A514FA8DCD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5699" y="3873860"/>
                <a:ext cx="0" cy="39448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A38DFD-9B31-4650-2E31-B6D183745E3F}"/>
                </a:ext>
              </a:extLst>
            </p:cNvPr>
            <p:cNvSpPr/>
            <p:nvPr/>
          </p:nvSpPr>
          <p:spPr>
            <a:xfrm>
              <a:off x="-1261516" y="2548785"/>
              <a:ext cx="788742" cy="7887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0FF7D2-2953-7E26-FB3B-E40E015696A9}"/>
                </a:ext>
              </a:extLst>
            </p:cNvPr>
            <p:cNvSpPr txBox="1"/>
            <p:nvPr/>
          </p:nvSpPr>
          <p:spPr>
            <a:xfrm>
              <a:off x="-1109957" y="2530836"/>
              <a:ext cx="485622" cy="8154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3FBE09-8E20-FD29-47ED-ACF6DA819519}"/>
              </a:ext>
            </a:extLst>
          </p:cNvPr>
          <p:cNvGrpSpPr/>
          <p:nvPr/>
        </p:nvGrpSpPr>
        <p:grpSpPr>
          <a:xfrm>
            <a:off x="4158402" y="1645399"/>
            <a:ext cx="3142084" cy="2080237"/>
            <a:chOff x="1664851" y="3415440"/>
            <a:chExt cx="4897104" cy="32421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24E737-F9BF-9DF3-0C55-DBF8FDC69148}"/>
                </a:ext>
              </a:extLst>
            </p:cNvPr>
            <p:cNvGrpSpPr/>
            <p:nvPr/>
          </p:nvGrpSpPr>
          <p:grpSpPr>
            <a:xfrm>
              <a:off x="1664851" y="3863600"/>
              <a:ext cx="4897104" cy="2794000"/>
              <a:chOff x="1664851" y="3863600"/>
              <a:chExt cx="4897104" cy="2794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910AEB-58D3-ABDD-27BC-76F3C5240947}"/>
                  </a:ext>
                </a:extLst>
              </p:cNvPr>
              <p:cNvSpPr/>
              <p:nvPr/>
            </p:nvSpPr>
            <p:spPr>
              <a:xfrm>
                <a:off x="1664851" y="3863600"/>
                <a:ext cx="4897104" cy="27940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D54A091-2C7B-671A-C929-4D968FD8BC5E}"/>
                  </a:ext>
                </a:extLst>
              </p:cNvPr>
              <p:cNvGrpSpPr/>
              <p:nvPr/>
            </p:nvGrpSpPr>
            <p:grpSpPr>
              <a:xfrm>
                <a:off x="2209635" y="4365499"/>
                <a:ext cx="3746561" cy="1899734"/>
                <a:chOff x="7595290" y="2802433"/>
                <a:chExt cx="4290027" cy="2175304"/>
              </a:xfrm>
            </p:grpSpPr>
            <p:pic>
              <p:nvPicPr>
                <p:cNvPr id="25" name="Picture 24" descr="A black text with a black line&#10;&#10;Description automatically generated">
                  <a:extLst>
                    <a:ext uri="{FF2B5EF4-FFF2-40B4-BE49-F238E27FC236}">
                      <a16:creationId xmlns:a16="http://schemas.microsoft.com/office/drawing/2014/main" id="{BE931E39-C34E-5E12-0E16-7E7D57C59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09998" y="4766233"/>
                  <a:ext cx="1116739" cy="211504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4219B1C-4ED9-F326-F9DF-366DDFA22F53}"/>
                    </a:ext>
                  </a:extLst>
                </p:cNvPr>
                <p:cNvSpPr txBox="1"/>
                <p:nvPr/>
              </p:nvSpPr>
              <p:spPr>
                <a:xfrm>
                  <a:off x="9750160" y="3835309"/>
                  <a:ext cx="230708" cy="458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</a:rPr>
                    <a:t>=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1985417-EF89-1CC2-0073-E06F401414F6}"/>
                    </a:ext>
                  </a:extLst>
                </p:cNvPr>
                <p:cNvSpPr txBox="1"/>
                <p:nvPr/>
              </p:nvSpPr>
              <p:spPr>
                <a:xfrm>
                  <a:off x="9747638" y="3532241"/>
                  <a:ext cx="230708" cy="458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</a:rPr>
                    <a:t>?</a:t>
                  </a:r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FE1A1ABA-6B58-E247-9697-6A4EF6E503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8368" y="4353113"/>
                  <a:ext cx="0" cy="39448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9" name="Picture 28" descr="A yellow and green watering can with water spouting out&#10;&#10;Description automatically generated">
                  <a:extLst>
                    <a:ext uri="{FF2B5EF4-FFF2-40B4-BE49-F238E27FC236}">
                      <a16:creationId xmlns:a16="http://schemas.microsoft.com/office/drawing/2014/main" id="{4EE87D98-9915-D0CB-7666-827B46ED63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387255" y="2802433"/>
                  <a:ext cx="1498062" cy="1370087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no watering can sign&#10;&#10;Description automatically generated">
                  <a:extLst>
                    <a:ext uri="{FF2B5EF4-FFF2-40B4-BE49-F238E27FC236}">
                      <a16:creationId xmlns:a16="http://schemas.microsoft.com/office/drawing/2014/main" id="{ED6989FA-CFA9-1B44-D94A-0B2E3D1FAC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60346" y="2894130"/>
                  <a:ext cx="1216010" cy="1112130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A8478724-413A-5429-8781-94532B6528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95290" y="4104870"/>
                  <a:ext cx="1946122" cy="169228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1269434B-0BAB-345D-1FAA-87590D7822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84734" y="4123507"/>
                  <a:ext cx="1498062" cy="1574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9501D6-D4E9-427D-938E-8DCBF9F63B4F}"/>
                </a:ext>
              </a:extLst>
            </p:cNvPr>
            <p:cNvGrpSpPr/>
            <p:nvPr/>
          </p:nvGrpSpPr>
          <p:grpSpPr>
            <a:xfrm>
              <a:off x="3688546" y="3415440"/>
              <a:ext cx="788741" cy="815465"/>
              <a:chOff x="3688546" y="3415440"/>
              <a:chExt cx="788741" cy="8154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3F7F647-7E62-B2EE-2FFB-C0B66D2F8D7E}"/>
                  </a:ext>
                </a:extLst>
              </p:cNvPr>
              <p:cNvSpPr/>
              <p:nvPr/>
            </p:nvSpPr>
            <p:spPr>
              <a:xfrm>
                <a:off x="3688546" y="3429568"/>
                <a:ext cx="788741" cy="7887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018534-1DC1-95EF-E028-48D2BE71749A}"/>
                  </a:ext>
                </a:extLst>
              </p:cNvPr>
              <p:cNvSpPr txBox="1"/>
              <p:nvPr/>
            </p:nvSpPr>
            <p:spPr>
              <a:xfrm>
                <a:off x="3851081" y="3415440"/>
                <a:ext cx="485621" cy="81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2</a:t>
                </a:r>
              </a:p>
            </p:txBody>
          </p:sp>
        </p:grpSp>
      </p:grp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9F55D79-592A-B26C-EB52-7D9BF5E2F00E}"/>
              </a:ext>
            </a:extLst>
          </p:cNvPr>
          <p:cNvSpPr txBox="1">
            <a:spLocks/>
          </p:cNvSpPr>
          <p:nvPr/>
        </p:nvSpPr>
        <p:spPr>
          <a:xfrm>
            <a:off x="6908800" y="4560112"/>
            <a:ext cx="7315019" cy="172872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ptos" panose="020B0004020202020204" pitchFamily="34" charset="0"/>
              </a:rPr>
              <a:t>Extremely high cost assigned to 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b="1" u="sng" dirty="0">
                <a:solidFill>
                  <a:srgbClr val="ED4F24"/>
                </a:solidFill>
                <a:latin typeface="Aptos" panose="020B0004020202020204" pitchFamily="34" charset="0"/>
              </a:rPr>
              <a:t>check agreement actions</a:t>
            </a:r>
            <a:br>
              <a:rPr lang="en-US" sz="2400" b="1" u="sng" dirty="0">
                <a:solidFill>
                  <a:srgbClr val="ED4F24"/>
                </a:solidFill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CC23BC7-46B7-C7D5-A4B6-DF69E4ECEA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3807" y="534971"/>
            <a:ext cx="837823" cy="637218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28E8667-0AF1-096F-1F87-1C299C70CB41}"/>
              </a:ext>
            </a:extLst>
          </p:cNvPr>
          <p:cNvSpPr txBox="1">
            <a:spLocks/>
          </p:cNvSpPr>
          <p:nvPr/>
        </p:nvSpPr>
        <p:spPr>
          <a:xfrm>
            <a:off x="7758320" y="2246379"/>
            <a:ext cx="5373712" cy="1115682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ptos" panose="020B0004020202020204" pitchFamily="34" charset="0"/>
              </a:rPr>
              <a:t>Zero cost assigned to 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b="1" u="sng" dirty="0">
                <a:solidFill>
                  <a:schemeClr val="tx2"/>
                </a:solidFill>
                <a:latin typeface="Aptos" panose="020B0004020202020204" pitchFamily="34" charset="0"/>
              </a:rPr>
              <a:t>check disagreement actions</a:t>
            </a:r>
            <a:endParaRPr lang="en-US" sz="24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4E0A2E-9972-97B1-6450-22771883B15E}"/>
              </a:ext>
            </a:extLst>
          </p:cNvPr>
          <p:cNvGrpSpPr/>
          <p:nvPr/>
        </p:nvGrpSpPr>
        <p:grpSpPr>
          <a:xfrm>
            <a:off x="522314" y="3922938"/>
            <a:ext cx="3214423" cy="2118857"/>
            <a:chOff x="884610" y="2289459"/>
            <a:chExt cx="3214423" cy="211885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E58951-1670-B57B-2749-0A778C2D1802}"/>
                </a:ext>
              </a:extLst>
            </p:cNvPr>
            <p:cNvSpPr/>
            <p:nvPr/>
          </p:nvSpPr>
          <p:spPr>
            <a:xfrm>
              <a:off x="884610" y="2574354"/>
              <a:ext cx="3214423" cy="18339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no watering can sign&#10;&#10;Description automatically generated">
              <a:extLst>
                <a:ext uri="{FF2B5EF4-FFF2-40B4-BE49-F238E27FC236}">
                  <a16:creationId xmlns:a16="http://schemas.microsoft.com/office/drawing/2014/main" id="{B5DB7931-7596-51A4-159E-81B6EE77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2513" y="2980124"/>
              <a:ext cx="719609" cy="658136"/>
            </a:xfrm>
            <a:prstGeom prst="rect">
              <a:avLst/>
            </a:prstGeom>
          </p:spPr>
        </p:pic>
        <p:pic>
          <p:nvPicPr>
            <p:cNvPr id="38" name="Picture 37" descr="A black text with a black line&#10;&#10;Description automatically generated">
              <a:extLst>
                <a:ext uri="{FF2B5EF4-FFF2-40B4-BE49-F238E27FC236}">
                  <a16:creationId xmlns:a16="http://schemas.microsoft.com/office/drawing/2014/main" id="{BB315570-28AB-6D8E-9ED1-BEC70E61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4818" y="4070532"/>
              <a:ext cx="660863" cy="12516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5906510-707B-877E-6741-8200073B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8587" y="3654480"/>
              <a:ext cx="1183867" cy="12941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DB9D307-8B38-21D9-C881-BDFEE2E7E741}"/>
                </a:ext>
              </a:extLst>
            </p:cNvPr>
            <p:cNvSpPr txBox="1"/>
            <p:nvPr/>
          </p:nvSpPr>
          <p:spPr>
            <a:xfrm>
              <a:off x="2385297" y="3516628"/>
              <a:ext cx="136528" cy="26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39BE24E-F8CD-E12E-D30D-3356D81181B6}"/>
                </a:ext>
              </a:extLst>
            </p:cNvPr>
            <p:cNvSpPr txBox="1"/>
            <p:nvPr/>
          </p:nvSpPr>
          <p:spPr>
            <a:xfrm>
              <a:off x="2383805" y="3334373"/>
              <a:ext cx="136528" cy="26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D1C365A-CF0D-25B8-1DBF-3A8CD252025A}"/>
                </a:ext>
              </a:extLst>
            </p:cNvPr>
            <p:cNvCxnSpPr>
              <a:cxnSpLocks/>
            </p:cNvCxnSpPr>
            <p:nvPr/>
          </p:nvCxnSpPr>
          <p:spPr>
            <a:xfrm>
              <a:off x="2455250" y="3826056"/>
              <a:ext cx="0" cy="23345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A0605CA-E2C0-C2E0-871C-86A0117CA6B2}"/>
                </a:ext>
              </a:extLst>
            </p:cNvPr>
            <p:cNvSpPr/>
            <p:nvPr/>
          </p:nvSpPr>
          <p:spPr>
            <a:xfrm>
              <a:off x="2212949" y="2289459"/>
              <a:ext cx="517724" cy="5177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649F29-B10D-D366-B618-37F297934466}"/>
                </a:ext>
              </a:extLst>
            </p:cNvPr>
            <p:cNvSpPr txBox="1"/>
            <p:nvPr/>
          </p:nvSpPr>
          <p:spPr>
            <a:xfrm>
              <a:off x="2319635" y="2302389"/>
              <a:ext cx="3187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  <p:pic>
          <p:nvPicPr>
            <p:cNvPr id="45" name="Picture 44" descr="A no watering can sign&#10;&#10;Description automatically generated">
              <a:extLst>
                <a:ext uri="{FF2B5EF4-FFF2-40B4-BE49-F238E27FC236}">
                  <a16:creationId xmlns:a16="http://schemas.microsoft.com/office/drawing/2014/main" id="{F2F4B417-194C-A27D-8DF8-A528E578B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191" y="2990470"/>
              <a:ext cx="719609" cy="65813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6ED77AC-7B86-0708-A87F-E420DE11B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1761" y="3691333"/>
              <a:ext cx="1115595" cy="970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417EA0-4057-6C95-3180-A5161CEFD6C1}"/>
              </a:ext>
            </a:extLst>
          </p:cNvPr>
          <p:cNvGrpSpPr/>
          <p:nvPr/>
        </p:nvGrpSpPr>
        <p:grpSpPr>
          <a:xfrm>
            <a:off x="4147730" y="3935868"/>
            <a:ext cx="3214423" cy="2128763"/>
            <a:chOff x="898029" y="4694488"/>
            <a:chExt cx="3214423" cy="21287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FFA7365-7C82-73C8-1422-0B46330D9082}"/>
                </a:ext>
              </a:extLst>
            </p:cNvPr>
            <p:cNvSpPr/>
            <p:nvPr/>
          </p:nvSpPr>
          <p:spPr>
            <a:xfrm>
              <a:off x="898029" y="4989289"/>
              <a:ext cx="3214423" cy="18339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5914BA-B838-6FF5-8EEC-39967096BE0C}"/>
                </a:ext>
              </a:extLst>
            </p:cNvPr>
            <p:cNvSpPr/>
            <p:nvPr/>
          </p:nvSpPr>
          <p:spPr>
            <a:xfrm>
              <a:off x="2226367" y="4704394"/>
              <a:ext cx="517724" cy="5177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5C5E60-C53D-4950-1134-0E9E740CA544}"/>
                </a:ext>
              </a:extLst>
            </p:cNvPr>
            <p:cNvSpPr txBox="1"/>
            <p:nvPr/>
          </p:nvSpPr>
          <p:spPr>
            <a:xfrm>
              <a:off x="2316870" y="4694488"/>
              <a:ext cx="3187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pic>
          <p:nvPicPr>
            <p:cNvPr id="51" name="Picture 50" descr="A black text with a black line&#10;&#10;Description automatically generated">
              <a:extLst>
                <a:ext uri="{FF2B5EF4-FFF2-40B4-BE49-F238E27FC236}">
                  <a16:creationId xmlns:a16="http://schemas.microsoft.com/office/drawing/2014/main" id="{4473D59E-F263-70C8-1BE1-ADAC1361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8560" y="6444462"/>
              <a:ext cx="640159" cy="12124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06D675F-FEBB-D5BA-D4DB-B122BB869A05}"/>
                </a:ext>
              </a:extLst>
            </p:cNvPr>
            <p:cNvSpPr txBox="1"/>
            <p:nvPr/>
          </p:nvSpPr>
          <p:spPr>
            <a:xfrm>
              <a:off x="2490878" y="5911015"/>
              <a:ext cx="132251" cy="26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E76028-9843-2C47-34B2-EA8DDB88533A}"/>
                </a:ext>
              </a:extLst>
            </p:cNvPr>
            <p:cNvSpPr txBox="1"/>
            <p:nvPr/>
          </p:nvSpPr>
          <p:spPr>
            <a:xfrm>
              <a:off x="2489434" y="5729598"/>
              <a:ext cx="132251" cy="26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E3E5186-3701-DC17-4BB0-A7A29BE36B0B}"/>
                </a:ext>
              </a:extLst>
            </p:cNvPr>
            <p:cNvCxnSpPr>
              <a:cxnSpLocks/>
            </p:cNvCxnSpPr>
            <p:nvPr/>
          </p:nvCxnSpPr>
          <p:spPr>
            <a:xfrm>
              <a:off x="2558641" y="6207644"/>
              <a:ext cx="0" cy="226137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54" descr="A yellow and green watering can with water spouting out&#10;&#10;Description automatically generated">
              <a:extLst>
                <a:ext uri="{FF2B5EF4-FFF2-40B4-BE49-F238E27FC236}">
                  <a16:creationId xmlns:a16="http://schemas.microsoft.com/office/drawing/2014/main" id="{C904900E-DBEF-A016-0289-44097B4FA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6087" y="5318732"/>
              <a:ext cx="858749" cy="78538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F881AEA-B123-D19B-2425-11482668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4642" y="6076025"/>
              <a:ext cx="858749" cy="90279"/>
            </a:xfrm>
            <a:prstGeom prst="rect">
              <a:avLst/>
            </a:prstGeom>
          </p:spPr>
        </p:pic>
        <p:pic>
          <p:nvPicPr>
            <p:cNvPr id="57" name="Picture 56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96A70495-BFCD-1FAC-62E1-CFAA66DF4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7642" y="6078745"/>
              <a:ext cx="971552" cy="122381"/>
            </a:xfrm>
            <a:prstGeom prst="rect">
              <a:avLst/>
            </a:prstGeom>
          </p:spPr>
        </p:pic>
        <p:pic>
          <p:nvPicPr>
            <p:cNvPr id="58" name="Picture 57" descr="A yellow and green watering can with water spouting out&#10;&#10;Description automatically generated">
              <a:extLst>
                <a:ext uri="{FF2B5EF4-FFF2-40B4-BE49-F238E27FC236}">
                  <a16:creationId xmlns:a16="http://schemas.microsoft.com/office/drawing/2014/main" id="{31F03A1C-B700-64AA-4A55-5EF786F9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043" y="5357810"/>
              <a:ext cx="858749" cy="785389"/>
            </a:xfrm>
            <a:prstGeom prst="rect">
              <a:avLst/>
            </a:prstGeom>
          </p:spPr>
        </p:pic>
      </p:grp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AD16418A-AC05-A122-F306-507A2631A773}"/>
              </a:ext>
            </a:extLst>
          </p:cNvPr>
          <p:cNvSpPr txBox="1">
            <a:spLocks/>
          </p:cNvSpPr>
          <p:nvPr/>
        </p:nvSpPr>
        <p:spPr>
          <a:xfrm>
            <a:off x="0" y="6595634"/>
            <a:ext cx="13817600" cy="45469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002060"/>
                </a:solidFill>
                <a:latin typeface="Aptos" panose="020B0004020202020204" pitchFamily="34" charset="0"/>
              </a:rPr>
              <a:t>Why?</a:t>
            </a:r>
            <a:r>
              <a:rPr lang="en-US" i="1" dirty="0">
                <a:latin typeface="Aptos" panose="020B0004020202020204" pitchFamily="34" charset="0"/>
              </a:rPr>
              <a:t> We want high </a:t>
            </a:r>
            <a:r>
              <a:rPr lang="en-US" b="1" i="1" dirty="0">
                <a:solidFill>
                  <a:srgbClr val="ED4F24"/>
                </a:solidFill>
                <a:latin typeface="Aptos" panose="020B0004020202020204" pitchFamily="34" charset="0"/>
              </a:rPr>
              <a:t>disagreement</a:t>
            </a:r>
            <a:r>
              <a:rPr lang="en-US" i="1" dirty="0">
                <a:latin typeface="Aptos" panose="020B0004020202020204" pitchFamily="34" charset="0"/>
              </a:rPr>
              <a:t> between the human-robot’s final goal states</a:t>
            </a:r>
          </a:p>
        </p:txBody>
      </p:sp>
    </p:spTree>
    <p:extLst>
      <p:ext uri="{BB962C8B-B14F-4D97-AF65-F5344CB8AC3E}">
        <p14:creationId xmlns:p14="http://schemas.microsoft.com/office/powerpoint/2010/main" val="30194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195A1-DC5D-B9BD-7177-7DCD702C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B159-33A3-70A4-FA56-C53AAB32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316381"/>
            <a:ext cx="12561453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Finding The Lower Bound (      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55710-4365-05F1-E5AE-9D32E53A45C7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66F491-DED0-6525-2EA9-D9CABB2138F3}"/>
              </a:ext>
            </a:extLst>
          </p:cNvPr>
          <p:cNvGrpSpPr/>
          <p:nvPr/>
        </p:nvGrpSpPr>
        <p:grpSpPr>
          <a:xfrm>
            <a:off x="558484" y="1642946"/>
            <a:ext cx="3142085" cy="2082690"/>
            <a:chOff x="-3285212" y="2530836"/>
            <a:chExt cx="4897108" cy="32459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D530F0-DFD3-05E5-173F-E6DA84DF6567}"/>
                </a:ext>
              </a:extLst>
            </p:cNvPr>
            <p:cNvSpPr/>
            <p:nvPr/>
          </p:nvSpPr>
          <p:spPr>
            <a:xfrm>
              <a:off x="-3285212" y="2982819"/>
              <a:ext cx="4897108" cy="279400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575F59-DF4C-0E8F-9ED7-5D892C13DC6D}"/>
                </a:ext>
              </a:extLst>
            </p:cNvPr>
            <p:cNvGrpSpPr/>
            <p:nvPr/>
          </p:nvGrpSpPr>
          <p:grpSpPr>
            <a:xfrm>
              <a:off x="-2763932" y="3484718"/>
              <a:ext cx="3984935" cy="1968179"/>
              <a:chOff x="7379796" y="2315410"/>
              <a:chExt cx="4420028" cy="2183074"/>
            </a:xfrm>
          </p:grpSpPr>
          <p:pic>
            <p:nvPicPr>
              <p:cNvPr id="9" name="Picture 8" descr="A yellow and green watering can with water spouting out&#10;&#10;Description automatically generated">
                <a:extLst>
                  <a:ext uri="{FF2B5EF4-FFF2-40B4-BE49-F238E27FC236}">
                    <a16:creationId xmlns:a16="http://schemas.microsoft.com/office/drawing/2014/main" id="{ACE255E5-F722-A3FF-D00F-9C33D538A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98854" y="2315410"/>
                <a:ext cx="1498062" cy="1370087"/>
              </a:xfrm>
              <a:prstGeom prst="rect">
                <a:avLst/>
              </a:prstGeom>
            </p:spPr>
          </p:pic>
          <p:pic>
            <p:nvPicPr>
              <p:cNvPr id="10" name="Picture 9" descr="A black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03110C33-48A6-E00E-5D8C-A563C1EAC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9796" y="3576149"/>
                <a:ext cx="1736179" cy="218696"/>
              </a:xfrm>
              <a:prstGeom prst="rect">
                <a:avLst/>
              </a:prstGeom>
            </p:spPr>
          </p:pic>
          <p:pic>
            <p:nvPicPr>
              <p:cNvPr id="11" name="Picture 10" descr="A no watering can sign&#10;&#10;Description automatically generated">
                <a:extLst>
                  <a:ext uri="{FF2B5EF4-FFF2-40B4-BE49-F238E27FC236}">
                    <a16:creationId xmlns:a16="http://schemas.microsoft.com/office/drawing/2014/main" id="{493A3034-9D88-2093-A761-7856A79EF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9410" y="2444388"/>
                <a:ext cx="1216010" cy="1112130"/>
              </a:xfrm>
              <a:prstGeom prst="rect">
                <a:avLst/>
              </a:prstGeom>
            </p:spPr>
          </p:pic>
          <p:pic>
            <p:nvPicPr>
              <p:cNvPr id="12" name="Picture 11" descr="A black text with a black line&#10;&#10;Description automatically generated">
                <a:extLst>
                  <a:ext uri="{FF2B5EF4-FFF2-40B4-BE49-F238E27FC236}">
                    <a16:creationId xmlns:a16="http://schemas.microsoft.com/office/drawing/2014/main" id="{E4C7F5AD-349A-587D-A9B3-898E032B9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7329" y="4286980"/>
                <a:ext cx="1116739" cy="21150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5717D2B-B290-65E5-E3A9-70D6F0407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9303" y="3583927"/>
                <a:ext cx="2000521" cy="21868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CF6421-F7C5-299A-A561-AA06A460A561}"/>
                  </a:ext>
                </a:extLst>
              </p:cNvPr>
              <p:cNvSpPr txBox="1"/>
              <p:nvPr/>
            </p:nvSpPr>
            <p:spPr>
              <a:xfrm>
                <a:off x="9337491" y="3338621"/>
                <a:ext cx="230709" cy="44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0034C2-4A0C-2767-280F-3E43DCFFEAE4}"/>
                  </a:ext>
                </a:extLst>
              </p:cNvPr>
              <p:cNvSpPr txBox="1"/>
              <p:nvPr/>
            </p:nvSpPr>
            <p:spPr>
              <a:xfrm>
                <a:off x="9334970" y="3051542"/>
                <a:ext cx="230709" cy="443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FCC9C3B-F2A8-C8FE-1797-2A27E4426D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5699" y="3873860"/>
                <a:ext cx="0" cy="39448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CA4D4D8-3E06-50F1-27B7-D150D8E55D73}"/>
                </a:ext>
              </a:extLst>
            </p:cNvPr>
            <p:cNvSpPr/>
            <p:nvPr/>
          </p:nvSpPr>
          <p:spPr>
            <a:xfrm>
              <a:off x="-1261516" y="2548785"/>
              <a:ext cx="788742" cy="7887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CCEB41-2079-F860-374D-19E6F66A9B32}"/>
                </a:ext>
              </a:extLst>
            </p:cNvPr>
            <p:cNvSpPr txBox="1"/>
            <p:nvPr/>
          </p:nvSpPr>
          <p:spPr>
            <a:xfrm>
              <a:off x="-1109957" y="2530836"/>
              <a:ext cx="485622" cy="8154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6533D8-D6BE-6C2D-076D-E2AF56D6D809}"/>
              </a:ext>
            </a:extLst>
          </p:cNvPr>
          <p:cNvGrpSpPr/>
          <p:nvPr/>
        </p:nvGrpSpPr>
        <p:grpSpPr>
          <a:xfrm>
            <a:off x="4158402" y="1645399"/>
            <a:ext cx="3142084" cy="2080237"/>
            <a:chOff x="1664851" y="3415440"/>
            <a:chExt cx="4897104" cy="32421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DB137F-37EB-E845-C6CC-FE92A32E21A6}"/>
                </a:ext>
              </a:extLst>
            </p:cNvPr>
            <p:cNvGrpSpPr/>
            <p:nvPr/>
          </p:nvGrpSpPr>
          <p:grpSpPr>
            <a:xfrm>
              <a:off x="1664851" y="3863600"/>
              <a:ext cx="4897104" cy="2794000"/>
              <a:chOff x="1664851" y="3863600"/>
              <a:chExt cx="4897104" cy="2794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411DCCA-726A-402A-4DD6-0E3B1EBF37B6}"/>
                  </a:ext>
                </a:extLst>
              </p:cNvPr>
              <p:cNvSpPr/>
              <p:nvPr/>
            </p:nvSpPr>
            <p:spPr>
              <a:xfrm>
                <a:off x="1664851" y="3863600"/>
                <a:ext cx="4897104" cy="279400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15690B3-B16F-29AB-89D9-F857470114E4}"/>
                  </a:ext>
                </a:extLst>
              </p:cNvPr>
              <p:cNvGrpSpPr/>
              <p:nvPr/>
            </p:nvGrpSpPr>
            <p:grpSpPr>
              <a:xfrm>
                <a:off x="2209635" y="4365499"/>
                <a:ext cx="3746561" cy="1899734"/>
                <a:chOff x="7595290" y="2802433"/>
                <a:chExt cx="4290027" cy="2175304"/>
              </a:xfrm>
            </p:grpSpPr>
            <p:pic>
              <p:nvPicPr>
                <p:cNvPr id="25" name="Picture 24" descr="A black text with a black line&#10;&#10;Description automatically generated">
                  <a:extLst>
                    <a:ext uri="{FF2B5EF4-FFF2-40B4-BE49-F238E27FC236}">
                      <a16:creationId xmlns:a16="http://schemas.microsoft.com/office/drawing/2014/main" id="{067E7E70-BD7F-9FFB-B48D-36038C4C8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09998" y="4766233"/>
                  <a:ext cx="1116739" cy="211504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17726B6-54F5-9FE2-437B-C7B8C7D9EBEF}"/>
                    </a:ext>
                  </a:extLst>
                </p:cNvPr>
                <p:cNvSpPr txBox="1"/>
                <p:nvPr/>
              </p:nvSpPr>
              <p:spPr>
                <a:xfrm>
                  <a:off x="9750160" y="3835309"/>
                  <a:ext cx="230708" cy="458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</a:rPr>
                    <a:t>=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A069C4A-2B61-7B4A-CA35-4F266814E8D8}"/>
                    </a:ext>
                  </a:extLst>
                </p:cNvPr>
                <p:cNvSpPr txBox="1"/>
                <p:nvPr/>
              </p:nvSpPr>
              <p:spPr>
                <a:xfrm>
                  <a:off x="9747638" y="3532241"/>
                  <a:ext cx="230708" cy="458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000000"/>
                      </a:solidFill>
                    </a:rPr>
                    <a:t>?</a:t>
                  </a:r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BEA54EBC-5B86-5606-AED5-3C162FDC7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8368" y="4353113"/>
                  <a:ext cx="0" cy="394488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9" name="Picture 28" descr="A yellow and green watering can with water spouting out&#10;&#10;Description automatically generated">
                  <a:extLst>
                    <a:ext uri="{FF2B5EF4-FFF2-40B4-BE49-F238E27FC236}">
                      <a16:creationId xmlns:a16="http://schemas.microsoft.com/office/drawing/2014/main" id="{224C5F05-4D09-F5C2-B63F-F6457185C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387255" y="2802433"/>
                  <a:ext cx="1498062" cy="1370087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no watering can sign&#10;&#10;Description automatically generated">
                  <a:extLst>
                    <a:ext uri="{FF2B5EF4-FFF2-40B4-BE49-F238E27FC236}">
                      <a16:creationId xmlns:a16="http://schemas.microsoft.com/office/drawing/2014/main" id="{033626C7-BC2F-70BF-2BAC-AFDA4F7D10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60346" y="2894130"/>
                  <a:ext cx="1216010" cy="1112130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C84806B9-F04B-C77A-4952-4D4BC1CE4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95290" y="4104870"/>
                  <a:ext cx="1946122" cy="169228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10B8447-54BB-D738-F0F3-C501F12B11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84734" y="4123507"/>
                  <a:ext cx="1498062" cy="1574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1D7C792-8BFC-207A-B04A-7137A228CCD6}"/>
                </a:ext>
              </a:extLst>
            </p:cNvPr>
            <p:cNvGrpSpPr/>
            <p:nvPr/>
          </p:nvGrpSpPr>
          <p:grpSpPr>
            <a:xfrm>
              <a:off x="3688546" y="3415440"/>
              <a:ext cx="788741" cy="815465"/>
              <a:chOff x="3688546" y="3415440"/>
              <a:chExt cx="788741" cy="8154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0156F92-8849-B9E4-76EF-85974E9A698C}"/>
                  </a:ext>
                </a:extLst>
              </p:cNvPr>
              <p:cNvSpPr/>
              <p:nvPr/>
            </p:nvSpPr>
            <p:spPr>
              <a:xfrm>
                <a:off x="3688546" y="3429568"/>
                <a:ext cx="788741" cy="7887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17576A-24A0-B336-D1C9-303C5EBD9CB9}"/>
                  </a:ext>
                </a:extLst>
              </p:cNvPr>
              <p:cNvSpPr txBox="1"/>
              <p:nvPr/>
            </p:nvSpPr>
            <p:spPr>
              <a:xfrm>
                <a:off x="3851081" y="3415440"/>
                <a:ext cx="485621" cy="81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>
                        <a:lumMod val="75000"/>
                      </a:schemeClr>
                    </a:solidFill>
                  </a:rPr>
                  <a:t>2</a:t>
                </a:r>
              </a:p>
            </p:txBody>
          </p:sp>
        </p:grpSp>
      </p:grp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86C4CC4F-04BA-D7A8-FD9A-CFF03F762D09}"/>
              </a:ext>
            </a:extLst>
          </p:cNvPr>
          <p:cNvSpPr txBox="1">
            <a:spLocks/>
          </p:cNvSpPr>
          <p:nvPr/>
        </p:nvSpPr>
        <p:spPr>
          <a:xfrm>
            <a:off x="6908800" y="4560112"/>
            <a:ext cx="7315019" cy="172872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ptos" panose="020B0004020202020204" pitchFamily="34" charset="0"/>
              </a:rPr>
              <a:t>Zero cost assigned to 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b="1" u="sng" dirty="0">
                <a:solidFill>
                  <a:schemeClr val="tx2"/>
                </a:solidFill>
                <a:latin typeface="Aptos" panose="020B0004020202020204" pitchFamily="34" charset="0"/>
              </a:rPr>
              <a:t>check agreement actions</a:t>
            </a:r>
            <a:br>
              <a:rPr lang="en-US" sz="2400" b="1" u="sng" dirty="0">
                <a:solidFill>
                  <a:srgbClr val="ED4F24"/>
                </a:solidFill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3BAFEBA1-540D-6962-0337-494A472F38CB}"/>
              </a:ext>
            </a:extLst>
          </p:cNvPr>
          <p:cNvSpPr txBox="1">
            <a:spLocks/>
          </p:cNvSpPr>
          <p:nvPr/>
        </p:nvSpPr>
        <p:spPr>
          <a:xfrm>
            <a:off x="7758320" y="2246379"/>
            <a:ext cx="5373712" cy="1115682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ptos" panose="020B0004020202020204" pitchFamily="34" charset="0"/>
              </a:rPr>
              <a:t>Extremely high cost assigned to 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b="1" u="sng" dirty="0">
                <a:solidFill>
                  <a:srgbClr val="ED4F24"/>
                </a:solidFill>
                <a:latin typeface="Aptos" panose="020B0004020202020204" pitchFamily="34" charset="0"/>
              </a:rPr>
              <a:t>check disagreement actions</a:t>
            </a:r>
            <a:endParaRPr lang="en-US" sz="2400" dirty="0">
              <a:solidFill>
                <a:srgbClr val="ED4F24"/>
              </a:solidFill>
              <a:latin typeface="Aptos" panose="020B00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9845C0-AF9B-F9C7-20DF-5B8B3CF5CB5F}"/>
              </a:ext>
            </a:extLst>
          </p:cNvPr>
          <p:cNvGrpSpPr/>
          <p:nvPr/>
        </p:nvGrpSpPr>
        <p:grpSpPr>
          <a:xfrm>
            <a:off x="522314" y="3922938"/>
            <a:ext cx="3214423" cy="2118857"/>
            <a:chOff x="884610" y="2289459"/>
            <a:chExt cx="3214423" cy="211885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47A06A-067F-AAC2-891F-E60B61FF2987}"/>
                </a:ext>
              </a:extLst>
            </p:cNvPr>
            <p:cNvSpPr/>
            <p:nvPr/>
          </p:nvSpPr>
          <p:spPr>
            <a:xfrm>
              <a:off x="884610" y="2574354"/>
              <a:ext cx="3214423" cy="18339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no watering can sign&#10;&#10;Description automatically generated">
              <a:extLst>
                <a:ext uri="{FF2B5EF4-FFF2-40B4-BE49-F238E27FC236}">
                  <a16:creationId xmlns:a16="http://schemas.microsoft.com/office/drawing/2014/main" id="{8C0F6BAF-71B2-0F81-1858-9E923B78B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2513" y="2980124"/>
              <a:ext cx="719609" cy="658136"/>
            </a:xfrm>
            <a:prstGeom prst="rect">
              <a:avLst/>
            </a:prstGeom>
          </p:spPr>
        </p:pic>
        <p:pic>
          <p:nvPicPr>
            <p:cNvPr id="38" name="Picture 37" descr="A black text with a black line&#10;&#10;Description automatically generated">
              <a:extLst>
                <a:ext uri="{FF2B5EF4-FFF2-40B4-BE49-F238E27FC236}">
                  <a16:creationId xmlns:a16="http://schemas.microsoft.com/office/drawing/2014/main" id="{BA00B005-EA69-459E-6203-9C643B3F3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4818" y="4070532"/>
              <a:ext cx="660863" cy="12516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DF25B5A-64C1-BC90-5904-B6E3F590D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8587" y="3654480"/>
              <a:ext cx="1183867" cy="12941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A9C3F5C-A226-F9F4-26F0-EC13D05D7879}"/>
                </a:ext>
              </a:extLst>
            </p:cNvPr>
            <p:cNvSpPr txBox="1"/>
            <p:nvPr/>
          </p:nvSpPr>
          <p:spPr>
            <a:xfrm>
              <a:off x="2385297" y="3516628"/>
              <a:ext cx="136528" cy="26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308E0F-984B-07AB-D9CB-2E479D924F98}"/>
                </a:ext>
              </a:extLst>
            </p:cNvPr>
            <p:cNvSpPr txBox="1"/>
            <p:nvPr/>
          </p:nvSpPr>
          <p:spPr>
            <a:xfrm>
              <a:off x="2383805" y="3334373"/>
              <a:ext cx="136528" cy="26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3F90CF6-2D14-4FA5-4E61-69AE2A0F9A76}"/>
                </a:ext>
              </a:extLst>
            </p:cNvPr>
            <p:cNvCxnSpPr>
              <a:cxnSpLocks/>
            </p:cNvCxnSpPr>
            <p:nvPr/>
          </p:nvCxnSpPr>
          <p:spPr>
            <a:xfrm>
              <a:off x="2455250" y="3826056"/>
              <a:ext cx="0" cy="23345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BED0D7C-E909-043E-6ABD-3BA5FE64385A}"/>
                </a:ext>
              </a:extLst>
            </p:cNvPr>
            <p:cNvSpPr/>
            <p:nvPr/>
          </p:nvSpPr>
          <p:spPr>
            <a:xfrm>
              <a:off x="2212949" y="2289459"/>
              <a:ext cx="517724" cy="5177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F53218-0E44-8336-E3F3-1B391B5588D0}"/>
                </a:ext>
              </a:extLst>
            </p:cNvPr>
            <p:cNvSpPr txBox="1"/>
            <p:nvPr/>
          </p:nvSpPr>
          <p:spPr>
            <a:xfrm>
              <a:off x="2319635" y="2302389"/>
              <a:ext cx="3187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  <p:pic>
          <p:nvPicPr>
            <p:cNvPr id="45" name="Picture 44" descr="A no watering can sign&#10;&#10;Description automatically generated">
              <a:extLst>
                <a:ext uri="{FF2B5EF4-FFF2-40B4-BE49-F238E27FC236}">
                  <a16:creationId xmlns:a16="http://schemas.microsoft.com/office/drawing/2014/main" id="{6FB596B6-3DAE-E827-583C-4629BA131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191" y="2990470"/>
              <a:ext cx="719609" cy="65813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4E8D3E1-E767-0882-AACB-789C1AE6B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1761" y="3691333"/>
              <a:ext cx="1115595" cy="970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93AFD9E-52E1-AEED-51EE-2BEC5D5B3667}"/>
              </a:ext>
            </a:extLst>
          </p:cNvPr>
          <p:cNvGrpSpPr/>
          <p:nvPr/>
        </p:nvGrpSpPr>
        <p:grpSpPr>
          <a:xfrm>
            <a:off x="4147730" y="3935868"/>
            <a:ext cx="3214423" cy="2128763"/>
            <a:chOff x="898029" y="4694488"/>
            <a:chExt cx="3214423" cy="212876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05D41D0-265F-C819-0ABF-DF9E32D559FE}"/>
                </a:ext>
              </a:extLst>
            </p:cNvPr>
            <p:cNvSpPr/>
            <p:nvPr/>
          </p:nvSpPr>
          <p:spPr>
            <a:xfrm>
              <a:off x="898029" y="4989289"/>
              <a:ext cx="3214423" cy="183396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37B9DD4-2146-EDEE-67F2-7A2ED594562F}"/>
                </a:ext>
              </a:extLst>
            </p:cNvPr>
            <p:cNvSpPr/>
            <p:nvPr/>
          </p:nvSpPr>
          <p:spPr>
            <a:xfrm>
              <a:off x="2226367" y="4704394"/>
              <a:ext cx="517724" cy="51772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73CC03-65E7-37E1-6A99-06AEEF84C02A}"/>
                </a:ext>
              </a:extLst>
            </p:cNvPr>
            <p:cNvSpPr txBox="1"/>
            <p:nvPr/>
          </p:nvSpPr>
          <p:spPr>
            <a:xfrm>
              <a:off x="2316870" y="4694488"/>
              <a:ext cx="3187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pic>
          <p:nvPicPr>
            <p:cNvPr id="51" name="Picture 50" descr="A black text with a black line&#10;&#10;Description automatically generated">
              <a:extLst>
                <a:ext uri="{FF2B5EF4-FFF2-40B4-BE49-F238E27FC236}">
                  <a16:creationId xmlns:a16="http://schemas.microsoft.com/office/drawing/2014/main" id="{C1B548D8-E779-55E2-FC91-3620B0F3D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8560" y="6444462"/>
              <a:ext cx="640159" cy="12124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D7405E0-A5D5-BBC0-8105-43FD58E0BE5F}"/>
                </a:ext>
              </a:extLst>
            </p:cNvPr>
            <p:cNvSpPr txBox="1"/>
            <p:nvPr/>
          </p:nvSpPr>
          <p:spPr>
            <a:xfrm>
              <a:off x="2490878" y="5911015"/>
              <a:ext cx="132251" cy="26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0320BC5-49BA-7F55-1A2F-5D75A05F86B8}"/>
                </a:ext>
              </a:extLst>
            </p:cNvPr>
            <p:cNvSpPr txBox="1"/>
            <p:nvPr/>
          </p:nvSpPr>
          <p:spPr>
            <a:xfrm>
              <a:off x="2489434" y="5729598"/>
              <a:ext cx="132251" cy="26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?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BE2CFFF-FC9D-44E6-0346-27F9135B5419}"/>
                </a:ext>
              </a:extLst>
            </p:cNvPr>
            <p:cNvCxnSpPr>
              <a:cxnSpLocks/>
            </p:cNvCxnSpPr>
            <p:nvPr/>
          </p:nvCxnSpPr>
          <p:spPr>
            <a:xfrm>
              <a:off x="2558641" y="6207644"/>
              <a:ext cx="0" cy="226137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54" descr="A yellow and green watering can with water spouting out&#10;&#10;Description automatically generated">
              <a:extLst>
                <a:ext uri="{FF2B5EF4-FFF2-40B4-BE49-F238E27FC236}">
                  <a16:creationId xmlns:a16="http://schemas.microsoft.com/office/drawing/2014/main" id="{5DD42A5B-8506-5B80-A55C-46E7050A8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6087" y="5318732"/>
              <a:ext cx="858749" cy="78538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C106EF3-FB7F-B171-0824-F9D7E8D9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4642" y="6076025"/>
              <a:ext cx="858749" cy="90279"/>
            </a:xfrm>
            <a:prstGeom prst="rect">
              <a:avLst/>
            </a:prstGeom>
          </p:spPr>
        </p:pic>
        <p:pic>
          <p:nvPicPr>
            <p:cNvPr id="57" name="Picture 56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9EB30C5D-FB8B-A953-BA48-388A62B83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7642" y="6078745"/>
              <a:ext cx="971552" cy="122381"/>
            </a:xfrm>
            <a:prstGeom prst="rect">
              <a:avLst/>
            </a:prstGeom>
          </p:spPr>
        </p:pic>
        <p:pic>
          <p:nvPicPr>
            <p:cNvPr id="58" name="Picture 57" descr="A yellow and green watering can with water spouting out&#10;&#10;Description automatically generated">
              <a:extLst>
                <a:ext uri="{FF2B5EF4-FFF2-40B4-BE49-F238E27FC236}">
                  <a16:creationId xmlns:a16="http://schemas.microsoft.com/office/drawing/2014/main" id="{98F27ECF-D150-5D04-D49A-0921EB507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4043" y="5357810"/>
              <a:ext cx="858749" cy="785389"/>
            </a:xfrm>
            <a:prstGeom prst="rect">
              <a:avLst/>
            </a:prstGeom>
          </p:spPr>
        </p:pic>
      </p:grp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E7C9F2-3236-794F-69A2-0F25CEC1A497}"/>
              </a:ext>
            </a:extLst>
          </p:cNvPr>
          <p:cNvSpPr txBox="1">
            <a:spLocks/>
          </p:cNvSpPr>
          <p:nvPr/>
        </p:nvSpPr>
        <p:spPr>
          <a:xfrm>
            <a:off x="0" y="6595634"/>
            <a:ext cx="13817600" cy="45469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002060"/>
                </a:solidFill>
                <a:latin typeface="Aptos" panose="020B0004020202020204" pitchFamily="34" charset="0"/>
              </a:rPr>
              <a:t>Why?</a:t>
            </a:r>
            <a:r>
              <a:rPr lang="en-US" i="1" dirty="0">
                <a:latin typeface="Aptos" panose="020B0004020202020204" pitchFamily="34" charset="0"/>
              </a:rPr>
              <a:t> We want high </a:t>
            </a:r>
            <a:r>
              <a:rPr lang="en-US" b="1" i="1" dirty="0">
                <a:solidFill>
                  <a:srgbClr val="ED4F24"/>
                </a:solidFill>
                <a:latin typeface="Aptos" panose="020B0004020202020204" pitchFamily="34" charset="0"/>
              </a:rPr>
              <a:t>agreement</a:t>
            </a:r>
            <a:r>
              <a:rPr lang="en-US" i="1" dirty="0">
                <a:latin typeface="Aptos" panose="020B0004020202020204" pitchFamily="34" charset="0"/>
              </a:rPr>
              <a:t> between the human-robot’s final goal states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66BB1C69-3547-7410-0F27-8EC1729ABF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6445" y="541891"/>
            <a:ext cx="869243" cy="6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EB86D-25D8-5B4E-8626-BFEC9AAA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BA96B3-12A0-C0F0-4614-6A9505081016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41</a:t>
            </a:r>
          </a:p>
        </p:txBody>
      </p:sp>
      <p:pic>
        <p:nvPicPr>
          <p:cNvPr id="62" name="Picture 61" descr="A diagram of a robot action&#10;&#10;AI-generated content may be incorrect.">
            <a:extLst>
              <a:ext uri="{FF2B5EF4-FFF2-40B4-BE49-F238E27FC236}">
                <a16:creationId xmlns:a16="http://schemas.microsoft.com/office/drawing/2014/main" id="{31C5818E-8213-1466-AAB0-FE169C77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221974"/>
            <a:ext cx="6254530" cy="7138938"/>
          </a:xfrm>
          <a:prstGeom prst="rect">
            <a:avLst/>
          </a:prstGeom>
        </p:spPr>
      </p:pic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B36DF7D7-9473-7C24-B534-8641FF6D54FC}"/>
              </a:ext>
            </a:extLst>
          </p:cNvPr>
          <p:cNvSpPr txBox="1">
            <a:spLocks/>
          </p:cNvSpPr>
          <p:nvPr/>
        </p:nvSpPr>
        <p:spPr>
          <a:xfrm>
            <a:off x="616785" y="2108834"/>
            <a:ext cx="4779304" cy="457441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We combine the human and robot’s models into a single planning problem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Using this compilation we generate human-robot plans for the specified goal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marL="699614" lvl="1" indent="0">
              <a:buNone/>
            </a:pP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D9C7659A-03F0-BF85-7CE7-ED19B499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9" y="656570"/>
            <a:ext cx="7279610" cy="925715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Full GSD Compilation</a:t>
            </a:r>
          </a:p>
        </p:txBody>
      </p:sp>
    </p:spTree>
    <p:extLst>
      <p:ext uri="{BB962C8B-B14F-4D97-AF65-F5344CB8AC3E}">
        <p14:creationId xmlns:p14="http://schemas.microsoft.com/office/powerpoint/2010/main" val="1262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449D-CF23-2C76-5EB7-1D2D4480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C76CAC-2E71-F490-D5C3-3738C7541E93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42</a:t>
            </a:r>
          </a:p>
        </p:txBody>
      </p:sp>
      <p:pic>
        <p:nvPicPr>
          <p:cNvPr id="62" name="Picture 61" descr="A diagram of a robot action&#10;&#10;AI-generated content may be incorrect.">
            <a:extLst>
              <a:ext uri="{FF2B5EF4-FFF2-40B4-BE49-F238E27FC236}">
                <a16:creationId xmlns:a16="http://schemas.microsoft.com/office/drawing/2014/main" id="{8063BC10-FEF2-52A6-FB2E-8CBBE240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221974"/>
            <a:ext cx="6254530" cy="7138938"/>
          </a:xfrm>
          <a:prstGeom prst="rect">
            <a:avLst/>
          </a:prstGeom>
        </p:spPr>
      </p:pic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3B957C9E-E748-26BE-F02B-E1CFFA787790}"/>
              </a:ext>
            </a:extLst>
          </p:cNvPr>
          <p:cNvSpPr txBox="1">
            <a:spLocks/>
          </p:cNvSpPr>
          <p:nvPr/>
        </p:nvSpPr>
        <p:spPr>
          <a:xfrm>
            <a:off x="616785" y="2108834"/>
            <a:ext cx="5124258" cy="457441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Human starts in state able to act, robot does not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A88FE9C0-AC74-CC03-45DA-321457DF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9" y="656570"/>
            <a:ext cx="7279610" cy="925715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Full GSD Compilation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395559-BC99-8A87-48BE-80E6CFBF709C}"/>
              </a:ext>
            </a:extLst>
          </p:cNvPr>
          <p:cNvSpPr/>
          <p:nvPr/>
        </p:nvSpPr>
        <p:spPr>
          <a:xfrm>
            <a:off x="8035479" y="131390"/>
            <a:ext cx="4707467" cy="1253093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DFF6C-BC7A-1DF1-730F-F1896924A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1B2076-4946-855F-FD6C-31D4E3A45E7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43</a:t>
            </a:r>
          </a:p>
        </p:txBody>
      </p:sp>
      <p:pic>
        <p:nvPicPr>
          <p:cNvPr id="62" name="Picture 61" descr="A diagram of a robot action&#10;&#10;AI-generated content may be incorrect.">
            <a:extLst>
              <a:ext uri="{FF2B5EF4-FFF2-40B4-BE49-F238E27FC236}">
                <a16:creationId xmlns:a16="http://schemas.microsoft.com/office/drawing/2014/main" id="{7ED5CAA0-DD1A-7595-B52C-69684A9C1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221974"/>
            <a:ext cx="6254530" cy="7138938"/>
          </a:xfrm>
          <a:prstGeom prst="rect">
            <a:avLst/>
          </a:prstGeom>
        </p:spPr>
      </p:pic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AC0D42E5-15DA-78FF-2760-33D48302AD6E}"/>
              </a:ext>
            </a:extLst>
          </p:cNvPr>
          <p:cNvSpPr txBox="1">
            <a:spLocks/>
          </p:cNvSpPr>
          <p:nvPr/>
        </p:nvSpPr>
        <p:spPr>
          <a:xfrm>
            <a:off x="616785" y="2108834"/>
            <a:ext cx="5402050" cy="457441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Human starts in state able to act, robot does not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Human executes a plan (performing actions on its copy of the state </a:t>
            </a:r>
            <a:r>
              <a:rPr lang="en-US" sz="2400" dirty="0" err="1">
                <a:latin typeface="Aptos" panose="020B0004020202020204" pitchFamily="34" charset="0"/>
              </a:rPr>
              <a:t>fluents</a:t>
            </a:r>
            <a:r>
              <a:rPr lang="en-US" sz="2400" dirty="0">
                <a:latin typeface="Aptos" panose="020B0004020202020204" pitchFamily="34" charset="0"/>
              </a:rPr>
              <a:t>) and achieves goal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74CFF61A-AC9F-7525-FE24-D6E30B03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9" y="656570"/>
            <a:ext cx="7279610" cy="925715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Full GSD Compilation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4DC166-AD97-BCD2-5613-110979FE17EA}"/>
              </a:ext>
            </a:extLst>
          </p:cNvPr>
          <p:cNvSpPr/>
          <p:nvPr/>
        </p:nvSpPr>
        <p:spPr>
          <a:xfrm>
            <a:off x="10973292" y="1344979"/>
            <a:ext cx="2831786" cy="1253093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8EBB8-B82C-B5D6-E6D2-E2C28D0CE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479BC-DF7C-A105-F7C3-01F35BF14739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44</a:t>
            </a:r>
          </a:p>
        </p:txBody>
      </p:sp>
      <p:pic>
        <p:nvPicPr>
          <p:cNvPr id="62" name="Picture 61" descr="A diagram of a robot action&#10;&#10;AI-generated content may be incorrect.">
            <a:extLst>
              <a:ext uri="{FF2B5EF4-FFF2-40B4-BE49-F238E27FC236}">
                <a16:creationId xmlns:a16="http://schemas.microsoft.com/office/drawing/2014/main" id="{DBB7ECD4-0C22-9018-031A-C8B54797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221974"/>
            <a:ext cx="6254530" cy="7138938"/>
          </a:xfrm>
          <a:prstGeom prst="rect">
            <a:avLst/>
          </a:prstGeom>
        </p:spPr>
      </p:pic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B44E841E-8F41-425B-98EF-D3327D8F7ADC}"/>
              </a:ext>
            </a:extLst>
          </p:cNvPr>
          <p:cNvSpPr txBox="1">
            <a:spLocks/>
          </p:cNvSpPr>
          <p:nvPr/>
        </p:nvSpPr>
        <p:spPr>
          <a:xfrm>
            <a:off x="616784" y="2108834"/>
            <a:ext cx="5552521" cy="457441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Human starts in state able to act, robot does not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Human executes a plan (performing actions on its copy of the state </a:t>
            </a:r>
            <a:r>
              <a:rPr lang="en-US" sz="2400" dirty="0" err="1">
                <a:latin typeface="Aptos" panose="020B0004020202020204" pitchFamily="34" charset="0"/>
              </a:rPr>
              <a:t>fluents</a:t>
            </a:r>
            <a:r>
              <a:rPr lang="en-US" sz="2400" dirty="0">
                <a:latin typeface="Aptos" panose="020B0004020202020204" pitchFamily="34" charset="0"/>
              </a:rPr>
              <a:t>) and achieves goal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Their ability to perform actions is turned off, the robot’s is turned on</a:t>
            </a:r>
          </a:p>
          <a:p>
            <a:pPr marL="699614" lvl="1" indent="0">
              <a:buNone/>
            </a:pP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65C89C8B-4DE2-45A9-8403-07D2A0CA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9" y="656570"/>
            <a:ext cx="7279610" cy="925715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Full GSD Compilation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F321BA-5EA6-66D7-0B3B-1DCA959CE87C}"/>
              </a:ext>
            </a:extLst>
          </p:cNvPr>
          <p:cNvSpPr/>
          <p:nvPr/>
        </p:nvSpPr>
        <p:spPr>
          <a:xfrm>
            <a:off x="8180023" y="2605893"/>
            <a:ext cx="4447823" cy="857955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820B3-7B5E-911C-6868-AAE8BA540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F1F4-DF00-558C-5B51-A7678DA0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Our Roadmap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298BFA66-C839-7EC4-19E7-8CE8132AC23C}"/>
              </a:ext>
            </a:extLst>
          </p:cNvPr>
          <p:cNvSpPr txBox="1">
            <a:spLocks/>
          </p:cNvSpPr>
          <p:nvPr/>
        </p:nvSpPr>
        <p:spPr>
          <a:xfrm>
            <a:off x="1800807" y="2292727"/>
            <a:ext cx="10671183" cy="3837485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</a:rPr>
              <a:t>What is Classical Planning?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</a:rPr>
              <a:t>A Greenhouse Disaster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</a:rPr>
              <a:t>An Introduction to Goal State Divergence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</a:rPr>
              <a:t>HRGAD Problem + Algorithm That Solves It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</a:rPr>
              <a:t>Our Results &amp; Evaluation</a:t>
            </a:r>
          </a:p>
          <a:p>
            <a:pPr marL="0" indent="0">
              <a:buNone/>
            </a:pP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C79B6-399F-16BB-D6C5-BAF663EC794A}"/>
              </a:ext>
            </a:extLst>
          </p:cNvPr>
          <p:cNvSpPr txBox="1"/>
          <p:nvPr/>
        </p:nvSpPr>
        <p:spPr>
          <a:xfrm>
            <a:off x="1" y="7428930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70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EC87E-AB65-8680-EBEB-93CEF759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1E90F-E5E6-BCD3-D004-9F9F8C3A8CEF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45</a:t>
            </a:r>
          </a:p>
        </p:txBody>
      </p:sp>
      <p:pic>
        <p:nvPicPr>
          <p:cNvPr id="62" name="Picture 61" descr="A diagram of a robot action&#10;&#10;AI-generated content may be incorrect.">
            <a:extLst>
              <a:ext uri="{FF2B5EF4-FFF2-40B4-BE49-F238E27FC236}">
                <a16:creationId xmlns:a16="http://schemas.microsoft.com/office/drawing/2014/main" id="{AD4DCC29-91DC-CFA8-95C4-E4135281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221974"/>
            <a:ext cx="6254530" cy="7138938"/>
          </a:xfrm>
          <a:prstGeom prst="rect">
            <a:avLst/>
          </a:prstGeom>
        </p:spPr>
      </p:pic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481E7253-77F5-6476-9920-EB1E0CF7A8C4}"/>
              </a:ext>
            </a:extLst>
          </p:cNvPr>
          <p:cNvSpPr txBox="1">
            <a:spLocks/>
          </p:cNvSpPr>
          <p:nvPr/>
        </p:nvSpPr>
        <p:spPr>
          <a:xfrm>
            <a:off x="616784" y="2108834"/>
            <a:ext cx="5786225" cy="457441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Robot executes a plan (performing actions on its copy of the state </a:t>
            </a:r>
            <a:r>
              <a:rPr lang="en-US" sz="2400" dirty="0" err="1">
                <a:latin typeface="Aptos" panose="020B0004020202020204" pitchFamily="34" charset="0"/>
              </a:rPr>
              <a:t>fluents</a:t>
            </a:r>
            <a:r>
              <a:rPr lang="en-US" sz="2400" dirty="0">
                <a:latin typeface="Aptos" panose="020B0004020202020204" pitchFamily="34" charset="0"/>
              </a:rPr>
              <a:t>) and achieves goal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64F21DD3-EB09-0F23-6E7A-5544223C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9" y="656570"/>
            <a:ext cx="7279610" cy="925715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Full GSD Compilation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9E5CB8-9CCD-536E-D4BB-37133D492803}"/>
              </a:ext>
            </a:extLst>
          </p:cNvPr>
          <p:cNvSpPr/>
          <p:nvPr/>
        </p:nvSpPr>
        <p:spPr>
          <a:xfrm>
            <a:off x="7221819" y="3431333"/>
            <a:ext cx="3138311" cy="1264356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A497-E5D5-6437-DD7F-AA2653E8F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657118-ACF9-58D4-0CD9-0941B0DE562C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46</a:t>
            </a:r>
          </a:p>
        </p:txBody>
      </p:sp>
      <p:pic>
        <p:nvPicPr>
          <p:cNvPr id="62" name="Picture 61" descr="A diagram of a robot action&#10;&#10;AI-generated content may be incorrect.">
            <a:extLst>
              <a:ext uri="{FF2B5EF4-FFF2-40B4-BE49-F238E27FC236}">
                <a16:creationId xmlns:a16="http://schemas.microsoft.com/office/drawing/2014/main" id="{4318611D-C4DB-853A-4888-D932A090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221974"/>
            <a:ext cx="6254530" cy="7138938"/>
          </a:xfrm>
          <a:prstGeom prst="rect">
            <a:avLst/>
          </a:prstGeom>
        </p:spPr>
      </p:pic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FA779C26-7542-C983-CF8A-82EA9511CF92}"/>
              </a:ext>
            </a:extLst>
          </p:cNvPr>
          <p:cNvSpPr txBox="1">
            <a:spLocks/>
          </p:cNvSpPr>
          <p:nvPr/>
        </p:nvSpPr>
        <p:spPr>
          <a:xfrm>
            <a:off x="616784" y="2108834"/>
            <a:ext cx="5786225" cy="457441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Robot executes a plan (performing actions on its copy of the state </a:t>
            </a:r>
            <a:r>
              <a:rPr lang="en-US" sz="2400" dirty="0" err="1">
                <a:latin typeface="Aptos" panose="020B0004020202020204" pitchFamily="34" charset="0"/>
              </a:rPr>
              <a:t>fluents</a:t>
            </a:r>
            <a:r>
              <a:rPr lang="en-US" sz="2400" dirty="0">
                <a:latin typeface="Aptos" panose="020B0004020202020204" pitchFamily="34" charset="0"/>
              </a:rPr>
              <a:t>) and achieves goal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Their ability to perform actions is turned off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C3A2219F-2C32-E843-B69B-7F84FD46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9" y="656570"/>
            <a:ext cx="7279610" cy="925715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Full GSD Compilation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70D0B1-EDB1-B2DB-CB08-61B395384AEE}"/>
              </a:ext>
            </a:extLst>
          </p:cNvPr>
          <p:cNvSpPr/>
          <p:nvPr/>
        </p:nvSpPr>
        <p:spPr>
          <a:xfrm>
            <a:off x="8659067" y="4679860"/>
            <a:ext cx="4718756" cy="846668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018B-A8D7-6E4A-C07E-C1174336E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07FED7-25F8-5F60-72B4-E54E6AF2FEC1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47</a:t>
            </a:r>
          </a:p>
        </p:txBody>
      </p:sp>
      <p:pic>
        <p:nvPicPr>
          <p:cNvPr id="62" name="Picture 61" descr="A diagram of a robot action&#10;&#10;AI-generated content may be incorrect.">
            <a:extLst>
              <a:ext uri="{FF2B5EF4-FFF2-40B4-BE49-F238E27FC236}">
                <a16:creationId xmlns:a16="http://schemas.microsoft.com/office/drawing/2014/main" id="{BF4F54E8-5A09-F2C0-A68D-18F18170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221974"/>
            <a:ext cx="6254530" cy="7138938"/>
          </a:xfrm>
          <a:prstGeom prst="rect">
            <a:avLst/>
          </a:prstGeom>
        </p:spPr>
      </p:pic>
      <p:sp>
        <p:nvSpPr>
          <p:cNvPr id="63" name="Text Placeholder 15">
            <a:extLst>
              <a:ext uri="{FF2B5EF4-FFF2-40B4-BE49-F238E27FC236}">
                <a16:creationId xmlns:a16="http://schemas.microsoft.com/office/drawing/2014/main" id="{8EEAF00E-ABC1-B36F-295A-E1045B8D0C0C}"/>
              </a:ext>
            </a:extLst>
          </p:cNvPr>
          <p:cNvSpPr txBox="1">
            <a:spLocks/>
          </p:cNvSpPr>
          <p:nvPr/>
        </p:nvSpPr>
        <p:spPr>
          <a:xfrm>
            <a:off x="616784" y="2108834"/>
            <a:ext cx="5786225" cy="4574414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Robot executes a plan (performing actions on its copy of the state </a:t>
            </a:r>
            <a:r>
              <a:rPr lang="en-US" sz="2400" dirty="0" err="1">
                <a:latin typeface="Aptos" panose="020B0004020202020204" pitchFamily="34" charset="0"/>
              </a:rPr>
              <a:t>fluents</a:t>
            </a:r>
            <a:r>
              <a:rPr lang="en-US" sz="2400" dirty="0">
                <a:latin typeface="Aptos" panose="020B0004020202020204" pitchFamily="34" charset="0"/>
              </a:rPr>
              <a:t>) and achieves goal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Their ability to perform actions is turned off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The human and robot’s final goal state </a:t>
            </a:r>
            <a:r>
              <a:rPr lang="en-US" sz="2400" dirty="0" err="1">
                <a:latin typeface="Aptos" panose="020B0004020202020204" pitchFamily="34" charset="0"/>
              </a:rPr>
              <a:t>fluents</a:t>
            </a:r>
            <a:r>
              <a:rPr lang="en-US" sz="2400" dirty="0">
                <a:latin typeface="Aptos" panose="020B0004020202020204" pitchFamily="34" charset="0"/>
              </a:rPr>
              <a:t> are compared &amp; their Goal State Divergence is approximated</a:t>
            </a:r>
          </a:p>
          <a:p>
            <a:pPr marL="699614" lvl="1" indent="0">
              <a:buNone/>
            </a:pP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B5DA729C-B2BC-0155-8415-CF33A8CF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79" y="656570"/>
            <a:ext cx="7279610" cy="925715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Full GSD Compilation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2FAEA-5B52-2727-EC30-0DE475CC8248}"/>
              </a:ext>
            </a:extLst>
          </p:cNvPr>
          <p:cNvSpPr/>
          <p:nvPr/>
        </p:nvSpPr>
        <p:spPr>
          <a:xfrm>
            <a:off x="7653866" y="5367130"/>
            <a:ext cx="6163734" cy="1993782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C5310-E951-800B-9C2E-E6202C536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5AAF-B6ED-2BE8-6388-43366A88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Compiling Design into Our Planning Problem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4DC7F-F20A-3A54-9BBC-AE6E586BEAE4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30FF636-061E-8B3A-BE51-BE2DAFB7CE08}"/>
              </a:ext>
            </a:extLst>
          </p:cNvPr>
          <p:cNvSpPr txBox="1">
            <a:spLocks/>
          </p:cNvSpPr>
          <p:nvPr/>
        </p:nvSpPr>
        <p:spPr>
          <a:xfrm>
            <a:off x="671464" y="1740995"/>
            <a:ext cx="12847587" cy="4739318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We extend our previously compiled model to identify designs for reducing GSD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We consider a specific instantiation of an HRGAD problem, solved using this Main Algorithm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Designs only made to the initial state</a:t>
            </a: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Solving for upper/lower bounds of zero</a:t>
            </a: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7552-7052-4005-FF7A-4E7FBFE85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C276-FD8E-20AC-F2B3-9417F8D6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09512-D1AC-7B84-7DD9-3400F27FA182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505D07-0804-4B27-45EF-28DC11EC1853}"/>
              </a:ext>
            </a:extLst>
          </p:cNvPr>
          <p:cNvSpPr txBox="1">
            <a:spLocks/>
          </p:cNvSpPr>
          <p:nvPr/>
        </p:nvSpPr>
        <p:spPr>
          <a:xfrm>
            <a:off x="801693" y="1887320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Compiled Model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New Extended Compiled Model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794B6-2854-FF7A-8178-7D78D0ADACD5}"/>
              </a:ext>
            </a:extLst>
          </p:cNvPr>
          <p:cNvCxnSpPr>
            <a:cxnSpLocks/>
          </p:cNvCxnSpPr>
          <p:nvPr/>
        </p:nvCxnSpPr>
        <p:spPr>
          <a:xfrm>
            <a:off x="3257665" y="2118858"/>
            <a:ext cx="29287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5005130E-0A45-41DC-1D2D-A6C05871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13" y="1918777"/>
            <a:ext cx="2527278" cy="46274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F60060-DF48-E3F0-DB88-9BC7B17B73BF}"/>
              </a:ext>
            </a:extLst>
          </p:cNvPr>
          <p:cNvCxnSpPr>
            <a:cxnSpLocks/>
          </p:cNvCxnSpPr>
          <p:nvPr/>
        </p:nvCxnSpPr>
        <p:spPr>
          <a:xfrm>
            <a:off x="4847470" y="2917302"/>
            <a:ext cx="13488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0CF6179-E61F-4556-2EA3-B34E4E070A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87" b="5599"/>
          <a:stretch/>
        </p:blipFill>
        <p:spPr>
          <a:xfrm>
            <a:off x="6262156" y="2742790"/>
            <a:ext cx="5336831" cy="39708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7BBBB5-0ED1-4967-2CC7-181D48939089}"/>
              </a:ext>
            </a:extLst>
          </p:cNvPr>
          <p:cNvCxnSpPr>
            <a:cxnSpLocks/>
          </p:cNvCxnSpPr>
          <p:nvPr/>
        </p:nvCxnSpPr>
        <p:spPr>
          <a:xfrm>
            <a:off x="4532279" y="373472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6A402D-3A19-7DC0-5071-99E30CC39007}"/>
              </a:ext>
            </a:extLst>
          </p:cNvPr>
          <p:cNvGrpSpPr/>
          <p:nvPr/>
        </p:nvGrpSpPr>
        <p:grpSpPr>
          <a:xfrm>
            <a:off x="6272547" y="355695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149EAB1B-E51A-2AC0-53F3-CF1A679D6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95EA16-C3EC-9991-7539-9B3EFA42AC56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D0171-9943-2536-29EE-E970B9A34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FA9F-60EB-CAB4-BDE9-B5F267FD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405FF-B544-C283-0333-E59E72929E0F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ED8030-7246-8913-54CF-1ACA81078702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21B499-9D85-AB2A-1E63-85C6DBE9A60F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9B761-0D55-A007-73A2-B142DF8835E9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0095D203-75A8-49E0-C4DB-D70FF2502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5B1748-B880-69BA-15EE-5526A7D89189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94E1C07-FB01-05A4-8817-AB6E8953CC55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1336A-72FB-C24D-0870-C068B435114E}"/>
              </a:ext>
            </a:extLst>
          </p:cNvPr>
          <p:cNvGrpSpPr/>
          <p:nvPr/>
        </p:nvGrpSpPr>
        <p:grpSpPr>
          <a:xfrm>
            <a:off x="6195746" y="2581836"/>
            <a:ext cx="6841482" cy="527277"/>
            <a:chOff x="6195746" y="2581836"/>
            <a:chExt cx="6841482" cy="5272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AF8E52-46F8-27E8-79FE-66026A24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1128" y="2687754"/>
              <a:ext cx="546100" cy="292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D6A6BB5-808C-7124-D720-2A7BACABFABC}"/>
                </a:ext>
              </a:extLst>
            </p:cNvPr>
            <p:cNvGrpSpPr/>
            <p:nvPr/>
          </p:nvGrpSpPr>
          <p:grpSpPr>
            <a:xfrm>
              <a:off x="6195746" y="2581836"/>
              <a:ext cx="6324600" cy="527277"/>
              <a:chOff x="6195746" y="2581836"/>
              <a:chExt cx="6324600" cy="5272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CB89EA3-98B0-C220-9761-443801532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5746" y="2660622"/>
                <a:ext cx="6324600" cy="3683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C318D2C-02F7-4812-B27D-CA80398D9BCF}"/>
                  </a:ext>
                </a:extLst>
              </p:cNvPr>
              <p:cNvSpPr/>
              <p:nvPr/>
            </p:nvSpPr>
            <p:spPr>
              <a:xfrm>
                <a:off x="6908800" y="2581836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9E8199-0727-A2E0-9889-5AD01EFEE8E8}"/>
                  </a:ext>
                </a:extLst>
              </p:cNvPr>
              <p:cNvSpPr/>
              <p:nvPr/>
            </p:nvSpPr>
            <p:spPr>
              <a:xfrm>
                <a:off x="7150581" y="299243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582AC8-A863-9C88-9005-529C16A759A6}"/>
                  </a:ext>
                </a:extLst>
              </p:cNvPr>
              <p:cNvSpPr/>
              <p:nvPr/>
            </p:nvSpPr>
            <p:spPr>
              <a:xfrm>
                <a:off x="9707467" y="259022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8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0BD1C-9059-FBCF-1809-5E6474FF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1FD4-BBA8-DBC7-D026-E7F51A56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E994C-496C-C4F5-FD56-98C0B7BFF9CD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CF9363-D987-C5A4-CE07-967221054103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8C17C3-EEC8-A717-2439-3BC3211505E5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D383B1-8F79-527E-681A-3B5293F691BE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C5CD6C95-C426-E8DF-261A-439CF964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E36A19-B305-4F6A-7EB3-86559C1FC793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A7C77B-49C7-61A4-8076-B51F27FCBBF4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7F6131-293E-0456-7C02-DFB5C469D6B6}"/>
              </a:ext>
            </a:extLst>
          </p:cNvPr>
          <p:cNvGrpSpPr/>
          <p:nvPr/>
        </p:nvGrpSpPr>
        <p:grpSpPr>
          <a:xfrm>
            <a:off x="6195746" y="2581836"/>
            <a:ext cx="6841482" cy="527277"/>
            <a:chOff x="6195746" y="2581836"/>
            <a:chExt cx="6841482" cy="5272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DCE710-FCFD-AB89-B05B-90905789A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1128" y="2687754"/>
              <a:ext cx="546100" cy="292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C67974A-BC70-AB16-EE83-2DBC071373DB}"/>
                </a:ext>
              </a:extLst>
            </p:cNvPr>
            <p:cNvGrpSpPr/>
            <p:nvPr/>
          </p:nvGrpSpPr>
          <p:grpSpPr>
            <a:xfrm>
              <a:off x="6195746" y="2581836"/>
              <a:ext cx="6324600" cy="527277"/>
              <a:chOff x="6195746" y="2581836"/>
              <a:chExt cx="6324600" cy="5272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715E937-B983-2DB6-46B9-ED9C71E5F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5746" y="2660622"/>
                <a:ext cx="6324600" cy="3683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B6FDC6B-AB85-D8BA-A8C3-9257E8F7D79C}"/>
                  </a:ext>
                </a:extLst>
              </p:cNvPr>
              <p:cNvSpPr/>
              <p:nvPr/>
            </p:nvSpPr>
            <p:spPr>
              <a:xfrm>
                <a:off x="6908800" y="2581836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4270CE-FD55-44AF-2363-E65AD13EC4D7}"/>
                  </a:ext>
                </a:extLst>
              </p:cNvPr>
              <p:cNvSpPr/>
              <p:nvPr/>
            </p:nvSpPr>
            <p:spPr>
              <a:xfrm>
                <a:off x="7150581" y="299243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6AB0F3-E8BA-393D-7B0A-2B2638B93986}"/>
                  </a:ext>
                </a:extLst>
              </p:cNvPr>
              <p:cNvSpPr/>
              <p:nvPr/>
            </p:nvSpPr>
            <p:spPr>
              <a:xfrm>
                <a:off x="9707467" y="259022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0FD6492-A6E3-EAF5-81A0-EE3878A23575}"/>
              </a:ext>
            </a:extLst>
          </p:cNvPr>
          <p:cNvSpPr/>
          <p:nvPr/>
        </p:nvSpPr>
        <p:spPr>
          <a:xfrm>
            <a:off x="6865768" y="2565567"/>
            <a:ext cx="433028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7D996A-F8FF-0CDE-A10F-243A1CD00322}"/>
              </a:ext>
            </a:extLst>
          </p:cNvPr>
          <p:cNvGrpSpPr/>
          <p:nvPr/>
        </p:nvGrpSpPr>
        <p:grpSpPr>
          <a:xfrm>
            <a:off x="4385623" y="4126265"/>
            <a:ext cx="4158678" cy="519210"/>
            <a:chOff x="3878135" y="3261940"/>
            <a:chExt cx="4158678" cy="5192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29EFC5-1824-729E-0143-DFFA7A6EA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8135" y="3261940"/>
              <a:ext cx="908618" cy="5192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2F53D0-F234-4BD8-3CCA-D0D63E1F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2057" y="3341215"/>
              <a:ext cx="3164756" cy="37298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785CBF-CBF4-AEE2-CFD7-4DCCAC10839B}"/>
              </a:ext>
            </a:extLst>
          </p:cNvPr>
          <p:cNvSpPr txBox="1"/>
          <p:nvPr/>
        </p:nvSpPr>
        <p:spPr>
          <a:xfrm>
            <a:off x="2183802" y="4862456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</a:t>
            </a:r>
            <a:r>
              <a:rPr lang="en-US" dirty="0" err="1"/>
              <a:t>fluents</a:t>
            </a:r>
            <a:r>
              <a:rPr lang="en-US" dirty="0"/>
              <a:t>, human </a:t>
            </a:r>
            <a:r>
              <a:rPr lang="en-US" dirty="0" err="1"/>
              <a:t>fluents</a:t>
            </a:r>
            <a:r>
              <a:rPr lang="en-US" dirty="0"/>
              <a:t>, housekeeping </a:t>
            </a:r>
            <a:r>
              <a:rPr lang="en-US" dirty="0" err="1"/>
              <a:t>fluents</a:t>
            </a:r>
            <a:r>
              <a:rPr lang="en-US" dirty="0"/>
              <a:t>, compare </a:t>
            </a:r>
            <a:r>
              <a:rPr lang="en-US" dirty="0" err="1"/>
              <a:t>fluents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B85E3-E842-7088-58C4-3AA38FA05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B1B6-F97E-67F9-C414-F0633F33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1A559-B055-C3B2-1840-5C882717C96D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E5D126-E292-E721-0618-A9DBCB2FA0AF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18A0B3-844C-0AD5-7EF1-18DE316FE5D7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B735C5-C885-04B7-E526-BBE39E32D2F3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9B953083-13F1-BFCF-DD40-63C1349F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022417-4698-DEEC-ACD0-EA69690868AC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912002-535A-3A3E-D148-E7EA092400E1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7F6D2A-3C89-C900-195F-46A64AF5175C}"/>
              </a:ext>
            </a:extLst>
          </p:cNvPr>
          <p:cNvGrpSpPr/>
          <p:nvPr/>
        </p:nvGrpSpPr>
        <p:grpSpPr>
          <a:xfrm>
            <a:off x="6195746" y="2581836"/>
            <a:ext cx="6841482" cy="527277"/>
            <a:chOff x="6195746" y="2581836"/>
            <a:chExt cx="6841482" cy="5272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E7B5C7-2D85-CEF8-32EF-11304338A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1128" y="2687754"/>
              <a:ext cx="546100" cy="292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740109D-1BDB-DEFC-0D97-F1567371BF7C}"/>
                </a:ext>
              </a:extLst>
            </p:cNvPr>
            <p:cNvGrpSpPr/>
            <p:nvPr/>
          </p:nvGrpSpPr>
          <p:grpSpPr>
            <a:xfrm>
              <a:off x="6195746" y="2581836"/>
              <a:ext cx="6324600" cy="527277"/>
              <a:chOff x="6195746" y="2581836"/>
              <a:chExt cx="6324600" cy="5272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8809BDA-D717-6CE8-C705-9B11F9A78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5746" y="2660622"/>
                <a:ext cx="6324600" cy="3683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E110B7E-8AD8-AA45-C76F-84B33E781387}"/>
                  </a:ext>
                </a:extLst>
              </p:cNvPr>
              <p:cNvSpPr/>
              <p:nvPr/>
            </p:nvSpPr>
            <p:spPr>
              <a:xfrm>
                <a:off x="6908800" y="2581836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40F0AE-6B4F-6B68-4C5C-54913FB6F75B}"/>
                  </a:ext>
                </a:extLst>
              </p:cNvPr>
              <p:cNvSpPr/>
              <p:nvPr/>
            </p:nvSpPr>
            <p:spPr>
              <a:xfrm>
                <a:off x="7150581" y="299243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5921AD-844E-413B-6F5E-FED2D7C8CA6B}"/>
                  </a:ext>
                </a:extLst>
              </p:cNvPr>
              <p:cNvSpPr/>
              <p:nvPr/>
            </p:nvSpPr>
            <p:spPr>
              <a:xfrm>
                <a:off x="9707467" y="259022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35D577-BB2E-2C85-DA0D-64988B8F3DE6}"/>
              </a:ext>
            </a:extLst>
          </p:cNvPr>
          <p:cNvSpPr/>
          <p:nvPr/>
        </p:nvSpPr>
        <p:spPr>
          <a:xfrm>
            <a:off x="7535264" y="2585167"/>
            <a:ext cx="1933844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E8213-9F81-031E-4485-414CD6F41771}"/>
              </a:ext>
            </a:extLst>
          </p:cNvPr>
          <p:cNvSpPr txBox="1"/>
          <p:nvPr/>
        </p:nvSpPr>
        <p:spPr>
          <a:xfrm>
            <a:off x="2178039" y="4463233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Controls when designs actions can be executed</a:t>
            </a:r>
          </a:p>
        </p:txBody>
      </p:sp>
    </p:spTree>
    <p:extLst>
      <p:ext uri="{BB962C8B-B14F-4D97-AF65-F5344CB8AC3E}">
        <p14:creationId xmlns:p14="http://schemas.microsoft.com/office/powerpoint/2010/main" val="25045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B5E7B-A830-9D75-6B43-82F15234D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BC616-6A98-F7D9-90DE-8D23BF9C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F8BAE-0449-D9C8-077E-6923480C7927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3CB695F-9EDA-F33F-CD65-3A86B6C4B1E2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3B16D9-20FC-3B95-6FFB-ED0BC0BCC43D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B8B4E5-E154-B872-B7C1-41EFE6685924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D0439D28-1056-53AB-07CD-F835A82E2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5B2BBE-30AE-18A9-2236-A9616D72D7F1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C87C8B-2ED5-4878-0AB1-898BD9E67C66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C908E8-0314-B054-3647-76525A957AC5}"/>
              </a:ext>
            </a:extLst>
          </p:cNvPr>
          <p:cNvGrpSpPr/>
          <p:nvPr/>
        </p:nvGrpSpPr>
        <p:grpSpPr>
          <a:xfrm>
            <a:off x="6195746" y="2581836"/>
            <a:ext cx="6841482" cy="527277"/>
            <a:chOff x="6195746" y="2581836"/>
            <a:chExt cx="6841482" cy="5272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2D5B49-7181-4758-4111-65FED5AF2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1128" y="2687754"/>
              <a:ext cx="546100" cy="292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C3E322-152E-3B4B-3F36-2CD93A114B87}"/>
                </a:ext>
              </a:extLst>
            </p:cNvPr>
            <p:cNvGrpSpPr/>
            <p:nvPr/>
          </p:nvGrpSpPr>
          <p:grpSpPr>
            <a:xfrm>
              <a:off x="6195746" y="2581836"/>
              <a:ext cx="6324600" cy="527277"/>
              <a:chOff x="6195746" y="2581836"/>
              <a:chExt cx="6324600" cy="5272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6BFB8CC-8DD4-31D5-49ED-CCF6A49B8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5746" y="2660622"/>
                <a:ext cx="6324600" cy="3683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D37D8A-15D0-9BCB-03E8-80AB202C0FA7}"/>
                  </a:ext>
                </a:extLst>
              </p:cNvPr>
              <p:cNvSpPr/>
              <p:nvPr/>
            </p:nvSpPr>
            <p:spPr>
              <a:xfrm>
                <a:off x="6908800" y="2581836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2A32006-A2B3-1616-DEB0-79C02EC61106}"/>
                  </a:ext>
                </a:extLst>
              </p:cNvPr>
              <p:cNvSpPr/>
              <p:nvPr/>
            </p:nvSpPr>
            <p:spPr>
              <a:xfrm>
                <a:off x="7150581" y="299243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A92E6B-56BB-B9BF-3D22-CA002642C1A3}"/>
                  </a:ext>
                </a:extLst>
              </p:cNvPr>
              <p:cNvSpPr/>
              <p:nvPr/>
            </p:nvSpPr>
            <p:spPr>
              <a:xfrm>
                <a:off x="9707467" y="259022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B1AE238-BCC9-3F73-F17F-195E169000DE}"/>
              </a:ext>
            </a:extLst>
          </p:cNvPr>
          <p:cNvSpPr/>
          <p:nvPr/>
        </p:nvSpPr>
        <p:spPr>
          <a:xfrm>
            <a:off x="9707467" y="2574199"/>
            <a:ext cx="1933844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2E01F4-9930-37D0-88FF-586617C16A76}"/>
              </a:ext>
            </a:extLst>
          </p:cNvPr>
          <p:cNvSpPr txBox="1"/>
          <p:nvPr/>
        </p:nvSpPr>
        <p:spPr>
          <a:xfrm>
            <a:off x="0" y="4463233"/>
            <a:ext cx="1381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Indicates a design has not been seen or used before and is viable for reducing GSD</a:t>
            </a:r>
          </a:p>
        </p:txBody>
      </p:sp>
    </p:spTree>
    <p:extLst>
      <p:ext uri="{BB962C8B-B14F-4D97-AF65-F5344CB8AC3E}">
        <p14:creationId xmlns:p14="http://schemas.microsoft.com/office/powerpoint/2010/main" val="11802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8AD11-BFED-F3C2-DC3F-57D409CE2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AB4A-17BA-C4A3-BB5E-08EF0328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7AD2A-B616-B480-FB4A-A67F50253A5C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7684A8-EF49-9641-A5BB-3B955BBBF31A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2E7A6C-36CD-7F97-A4A5-0E249E1ADAA8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AEB47F-D50E-8A88-F09A-BF0B15748860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2B466A0F-0545-9229-7B6F-08FB1D604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0878A3-1CC2-3306-6091-F4426317E3E9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94CE72-78C4-8681-C5E1-3673A8DF93FC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CD5C0D-BE90-8506-BAF4-8AF8C56BB410}"/>
              </a:ext>
            </a:extLst>
          </p:cNvPr>
          <p:cNvGrpSpPr/>
          <p:nvPr/>
        </p:nvGrpSpPr>
        <p:grpSpPr>
          <a:xfrm>
            <a:off x="6195746" y="2581836"/>
            <a:ext cx="6841482" cy="527277"/>
            <a:chOff x="6195746" y="2581836"/>
            <a:chExt cx="6841482" cy="5272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6ACAAC-A6E7-5957-0737-B4B4D7644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1128" y="2687754"/>
              <a:ext cx="546100" cy="292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80046C-D119-60CC-4FDA-53F46D516AF6}"/>
                </a:ext>
              </a:extLst>
            </p:cNvPr>
            <p:cNvGrpSpPr/>
            <p:nvPr/>
          </p:nvGrpSpPr>
          <p:grpSpPr>
            <a:xfrm>
              <a:off x="6195746" y="2581836"/>
              <a:ext cx="6324600" cy="527277"/>
              <a:chOff x="6195746" y="2581836"/>
              <a:chExt cx="6324600" cy="5272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FCA5CFA-AB97-C344-9705-31EC95AC6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5746" y="2660622"/>
                <a:ext cx="6324600" cy="3683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C00CBD-9B4C-586E-3EF4-4C170D5F6CAB}"/>
                  </a:ext>
                </a:extLst>
              </p:cNvPr>
              <p:cNvSpPr/>
              <p:nvPr/>
            </p:nvSpPr>
            <p:spPr>
              <a:xfrm>
                <a:off x="6908800" y="2581836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381F14-7E6F-D38A-A54D-F591054DAF09}"/>
                  </a:ext>
                </a:extLst>
              </p:cNvPr>
              <p:cNvSpPr/>
              <p:nvPr/>
            </p:nvSpPr>
            <p:spPr>
              <a:xfrm>
                <a:off x="7150581" y="299243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0343D5-1E84-9F57-FDEC-24449E544AB2}"/>
                  </a:ext>
                </a:extLst>
              </p:cNvPr>
              <p:cNvSpPr/>
              <p:nvPr/>
            </p:nvSpPr>
            <p:spPr>
              <a:xfrm>
                <a:off x="9707467" y="259022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481166-E15A-35F7-8E96-5ED23DD42E82}"/>
              </a:ext>
            </a:extLst>
          </p:cNvPr>
          <p:cNvSpPr/>
          <p:nvPr/>
        </p:nvSpPr>
        <p:spPr>
          <a:xfrm>
            <a:off x="11844431" y="2574199"/>
            <a:ext cx="1259035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79B3B-B3B8-14F3-31FB-549E71BD7EA5}"/>
              </a:ext>
            </a:extLst>
          </p:cNvPr>
          <p:cNvSpPr txBox="1"/>
          <p:nvPr/>
        </p:nvSpPr>
        <p:spPr>
          <a:xfrm>
            <a:off x="2178039" y="4463233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Fluents used to enforce the design budget</a:t>
            </a:r>
          </a:p>
        </p:txBody>
      </p:sp>
    </p:spTree>
    <p:extLst>
      <p:ext uri="{BB962C8B-B14F-4D97-AF65-F5344CB8AC3E}">
        <p14:creationId xmlns:p14="http://schemas.microsoft.com/office/powerpoint/2010/main" val="37622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59BF-E0C5-7629-5EE7-2219FA99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Classical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0EEA3-D163-8B77-A851-963428FBA67C}"/>
              </a:ext>
            </a:extLst>
          </p:cNvPr>
          <p:cNvSpPr txBox="1">
            <a:spLocks/>
          </p:cNvSpPr>
          <p:nvPr/>
        </p:nvSpPr>
        <p:spPr>
          <a:xfrm>
            <a:off x="628075" y="2264229"/>
            <a:ext cx="12561453" cy="4837611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Planning problems are represented using a </a:t>
            </a: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Model </a:t>
            </a:r>
            <a:b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</a:b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en-US" sz="2400" dirty="0">
                <a:latin typeface="Aptos" panose="020B0004020202020204" pitchFamily="34" charset="0"/>
              </a:rPr>
              <a:t>This</a:t>
            </a: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captures “how the world works” &amp; consists of three things: 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endParaRPr lang="en-US" sz="2400" b="1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DAEEB-C4D6-9C2E-4D2C-F75404AC819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98DBD0-85CB-3620-C987-FEC57D72E38D}"/>
              </a:ext>
            </a:extLst>
          </p:cNvPr>
          <p:cNvSpPr txBox="1">
            <a:spLocks/>
          </p:cNvSpPr>
          <p:nvPr/>
        </p:nvSpPr>
        <p:spPr>
          <a:xfrm>
            <a:off x="2035629" y="4495800"/>
            <a:ext cx="8469085" cy="2079171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Domain, Initial State, Goal 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endParaRPr lang="en-US" sz="2400" b="1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0" name="Picture 9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A3287F51-00E9-E5DB-66F0-3923E8459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129" y="4550230"/>
            <a:ext cx="2138859" cy="4533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0DB888-B175-0F68-74C6-BC1A48D76590}"/>
              </a:ext>
            </a:extLst>
          </p:cNvPr>
          <p:cNvCxnSpPr>
            <a:cxnSpLocks/>
          </p:cNvCxnSpPr>
          <p:nvPr/>
        </p:nvCxnSpPr>
        <p:spPr>
          <a:xfrm>
            <a:off x="5906080" y="4776366"/>
            <a:ext cx="1682884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14B4F-CB26-3257-7A72-5969D846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C1DA-C955-9808-29D0-64899C92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6F868-95C2-FA1D-23BE-6F65BEA21A24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9F19231-81D3-9B33-2665-BDDE418718BA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BE925C-E046-20A9-73B6-68CA452A9D78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691670-1D96-B8BD-15EB-E5C1CA114836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25E6A7E6-4526-900C-C47D-93285D74E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6C6F4C-8797-9065-7B49-52837573696F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DD7358-0340-D087-9FE8-82ED09CA353D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3ED2B1-D093-1ED8-7B6A-B886E1896BA2}"/>
              </a:ext>
            </a:extLst>
          </p:cNvPr>
          <p:cNvGrpSpPr/>
          <p:nvPr/>
        </p:nvGrpSpPr>
        <p:grpSpPr>
          <a:xfrm>
            <a:off x="6195746" y="2581836"/>
            <a:ext cx="6841482" cy="527277"/>
            <a:chOff x="6195746" y="2581836"/>
            <a:chExt cx="6841482" cy="5272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1A421E-F37B-25A9-9261-84553ADC0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1128" y="2687754"/>
              <a:ext cx="546100" cy="292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C0E8E2-F715-0628-4C68-BCC8679DC37F}"/>
                </a:ext>
              </a:extLst>
            </p:cNvPr>
            <p:cNvGrpSpPr/>
            <p:nvPr/>
          </p:nvGrpSpPr>
          <p:grpSpPr>
            <a:xfrm>
              <a:off x="6195746" y="2581836"/>
              <a:ext cx="6324600" cy="527277"/>
              <a:chOff x="6195746" y="2581836"/>
              <a:chExt cx="6324600" cy="5272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64917D2-58AC-A542-80EE-B216909F7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5746" y="2660622"/>
                <a:ext cx="6324600" cy="3683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5B6CB0-844A-90B5-C613-3776D5013A1A}"/>
                  </a:ext>
                </a:extLst>
              </p:cNvPr>
              <p:cNvSpPr/>
              <p:nvPr/>
            </p:nvSpPr>
            <p:spPr>
              <a:xfrm>
                <a:off x="6908800" y="2581836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1BEE9AB-8971-94B4-6025-92ECC128EE7D}"/>
                  </a:ext>
                </a:extLst>
              </p:cNvPr>
              <p:cNvSpPr/>
              <p:nvPr/>
            </p:nvSpPr>
            <p:spPr>
              <a:xfrm>
                <a:off x="7150581" y="299243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6AB086-B574-376E-78EF-CF8D92DC27A5}"/>
                  </a:ext>
                </a:extLst>
              </p:cNvPr>
              <p:cNvSpPr/>
              <p:nvPr/>
            </p:nvSpPr>
            <p:spPr>
              <a:xfrm>
                <a:off x="9707467" y="259022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DDD8C0C-F734-10FB-11BA-B1BFA9467642}"/>
              </a:ext>
            </a:extLst>
          </p:cNvPr>
          <p:cNvSpPr/>
          <p:nvPr/>
        </p:nvSpPr>
        <p:spPr>
          <a:xfrm>
            <a:off x="11844432" y="2574199"/>
            <a:ext cx="408338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F5075A-69D0-2969-255A-E3AFB4AFF7EC}"/>
              </a:ext>
            </a:extLst>
          </p:cNvPr>
          <p:cNvSpPr txBox="1"/>
          <p:nvPr/>
        </p:nvSpPr>
        <p:spPr>
          <a:xfrm>
            <a:off x="2178039" y="4463233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Makes sure only one design action per time step can be executed</a:t>
            </a:r>
          </a:p>
        </p:txBody>
      </p:sp>
    </p:spTree>
    <p:extLst>
      <p:ext uri="{BB962C8B-B14F-4D97-AF65-F5344CB8AC3E}">
        <p14:creationId xmlns:p14="http://schemas.microsoft.com/office/powerpoint/2010/main" val="26378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9C4C1-8FB7-86A5-059E-A3063EF53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EAEF-4977-CC2F-8CCE-6027B9EC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91794-51E3-414D-778D-86940B98A072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CE5E4C-97B5-C19A-EA94-014E2BAEA808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Fluents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1AF18A-26A6-13A9-7376-7598359D1DE5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E2A8E-E5DF-A165-6546-70D9DB98CBD9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92946906-111A-0B5E-AE89-50FDE2F0D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BA335B-86A4-2AD7-1FF8-0A0F63050BAB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2B16CD-F89C-2456-EF92-225FB351200D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947B44-436B-25A2-402A-465762C8D211}"/>
              </a:ext>
            </a:extLst>
          </p:cNvPr>
          <p:cNvGrpSpPr/>
          <p:nvPr/>
        </p:nvGrpSpPr>
        <p:grpSpPr>
          <a:xfrm>
            <a:off x="6195746" y="2581836"/>
            <a:ext cx="6841482" cy="527277"/>
            <a:chOff x="6195746" y="2581836"/>
            <a:chExt cx="6841482" cy="5272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972C46-8BCC-0B49-EA3C-C337FE463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1128" y="2687754"/>
              <a:ext cx="546100" cy="29210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78CFA50-2FCD-FE01-C0A8-6F27516CAD4F}"/>
                </a:ext>
              </a:extLst>
            </p:cNvPr>
            <p:cNvGrpSpPr/>
            <p:nvPr/>
          </p:nvGrpSpPr>
          <p:grpSpPr>
            <a:xfrm>
              <a:off x="6195746" y="2581836"/>
              <a:ext cx="6324600" cy="527277"/>
              <a:chOff x="6195746" y="2581836"/>
              <a:chExt cx="6324600" cy="5272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9CD6CFD-4C19-39EA-AD61-FDA17897A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5746" y="2660622"/>
                <a:ext cx="6324600" cy="3683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BB7437C-B33C-E62B-1AE2-C5BE3DF38FF1}"/>
                  </a:ext>
                </a:extLst>
              </p:cNvPr>
              <p:cNvSpPr/>
              <p:nvPr/>
            </p:nvSpPr>
            <p:spPr>
              <a:xfrm>
                <a:off x="6908800" y="2581836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AEE451-AFD7-084D-4DD5-783A4BE19650}"/>
                  </a:ext>
                </a:extLst>
              </p:cNvPr>
              <p:cNvSpPr/>
              <p:nvPr/>
            </p:nvSpPr>
            <p:spPr>
              <a:xfrm>
                <a:off x="7150581" y="299243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2D7DA2-FF4A-557A-56B4-5E68DF524979}"/>
                  </a:ext>
                </a:extLst>
              </p:cNvPr>
              <p:cNvSpPr/>
              <p:nvPr/>
            </p:nvSpPr>
            <p:spPr>
              <a:xfrm>
                <a:off x="9707467" y="2590227"/>
                <a:ext cx="191247" cy="1166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D6561F0-4C46-F4B6-D031-D5670FA1C894}"/>
              </a:ext>
            </a:extLst>
          </p:cNvPr>
          <p:cNvSpPr/>
          <p:nvPr/>
        </p:nvSpPr>
        <p:spPr>
          <a:xfrm>
            <a:off x="12506134" y="2574199"/>
            <a:ext cx="546100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8F973-E631-F23E-AB12-BC3015B2F896}"/>
              </a:ext>
            </a:extLst>
          </p:cNvPr>
          <p:cNvSpPr txBox="1"/>
          <p:nvPr/>
        </p:nvSpPr>
        <p:spPr>
          <a:xfrm>
            <a:off x="2178039" y="4463233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Makes sure design actions of a certain size are implemented</a:t>
            </a:r>
          </a:p>
        </p:txBody>
      </p:sp>
    </p:spTree>
    <p:extLst>
      <p:ext uri="{BB962C8B-B14F-4D97-AF65-F5344CB8AC3E}">
        <p14:creationId xmlns:p14="http://schemas.microsoft.com/office/powerpoint/2010/main" val="3772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6B71B-1FD2-5BB3-052F-D96F7DBBF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2865-D655-F3A1-1DC0-20B10F5B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754CE-21A0-C19B-E16A-BEF9BE343759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EE3AB14-CBB5-CD64-2F82-4127498C5C53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AF7A89-AC07-7A39-ED25-6E9007A80746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A67F14-D23A-13FF-B0B6-CB84C69ECCD2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2C44F52D-C80E-31B6-C01D-A4C09BDB8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6AEAC9-2D27-6A29-BFA8-00F275880881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BE13E0-7954-AECA-325A-B8FEBBC34293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780E01-2DFC-8D52-B768-76037CED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21"/>
          <a:stretch/>
        </p:blipFill>
        <p:spPr>
          <a:xfrm>
            <a:off x="6109628" y="2619436"/>
            <a:ext cx="6722504" cy="3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CB04-7A3B-0222-F610-7BB136345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6D08-FD79-FC8D-1722-92D497DC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BB2D8-DF68-909D-5F5F-31D59184C397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ED664F6-38A2-1777-8E72-A0A1A115E701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55017B-17E8-109D-13E5-E53C46CE8960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7A8165-3C91-5704-9F8E-0AE0E0BB6D35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4E19846A-D451-FC52-46B4-5D95B257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5DB681-0833-A15D-23D2-A1B781B1CFF0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EFC01A-3E49-1CC9-23DA-97F2E00C9914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6FAA89E-1A34-BB1A-7341-75589539F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21"/>
          <a:stretch/>
        </p:blipFill>
        <p:spPr>
          <a:xfrm>
            <a:off x="6109628" y="2619436"/>
            <a:ext cx="6722504" cy="397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15485-D872-E425-60FA-2025573B1380}"/>
              </a:ext>
            </a:extLst>
          </p:cNvPr>
          <p:cNvSpPr/>
          <p:nvPr/>
        </p:nvSpPr>
        <p:spPr>
          <a:xfrm>
            <a:off x="7267720" y="2529585"/>
            <a:ext cx="542331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669A2-2DBA-757B-DF0F-C1AEF53868C0}"/>
              </a:ext>
            </a:extLst>
          </p:cNvPr>
          <p:cNvSpPr txBox="1"/>
          <p:nvPr/>
        </p:nvSpPr>
        <p:spPr>
          <a:xfrm>
            <a:off x="2183802" y="4862456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actions, human actions, housekeeping actions, compare actions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4DDC30-DEC5-E066-C926-01BAADB887FF}"/>
              </a:ext>
            </a:extLst>
          </p:cNvPr>
          <p:cNvGrpSpPr/>
          <p:nvPr/>
        </p:nvGrpSpPr>
        <p:grpSpPr>
          <a:xfrm>
            <a:off x="3818467" y="4141564"/>
            <a:ext cx="4957698" cy="519207"/>
            <a:chOff x="4259735" y="3285613"/>
            <a:chExt cx="4097293" cy="429099"/>
          </a:xfrm>
        </p:grpSpPr>
        <p:pic>
          <p:nvPicPr>
            <p:cNvPr id="9" name="Picture 8" descr="A black and white image of a letter&#10;&#10;AI-generated content may be incorrect.">
              <a:extLst>
                <a:ext uri="{FF2B5EF4-FFF2-40B4-BE49-F238E27FC236}">
                  <a16:creationId xmlns:a16="http://schemas.microsoft.com/office/drawing/2014/main" id="{95ECFED4-5565-7C4C-8829-23449AC9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735" y="3285613"/>
              <a:ext cx="1978042" cy="429099"/>
            </a:xfrm>
            <a:prstGeom prst="rect">
              <a:avLst/>
            </a:prstGeom>
          </p:spPr>
        </p:pic>
        <p:pic>
          <p:nvPicPr>
            <p:cNvPr id="10" name="Picture 9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266F6311-2903-FC2B-7688-C289FE502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2930" y="3311834"/>
              <a:ext cx="2114098" cy="387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2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05512-01BD-44DF-5F10-BCDD262DF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53F1-688B-7224-AE5D-1904FB51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6E6C4-9BF5-A7E3-C3D5-EAFA2A385A59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0A7C31-8D64-97AF-6251-10CCB5DB2D66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BF7128-1493-DD33-20F3-AA801DAEF147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AFF51E-1126-D283-CCE8-AB20CBA4AB77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DFF6DC4F-DF19-E239-152E-6F26523AE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B5B99-B69E-8D5E-E8EC-AC69CA7CE519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EF86DA-9903-7C1F-42AB-AE27ED8352D7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DF43B0-6C91-0854-62BC-3A642EB70E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21"/>
          <a:stretch/>
        </p:blipFill>
        <p:spPr>
          <a:xfrm>
            <a:off x="6109628" y="2619436"/>
            <a:ext cx="6722504" cy="397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2B4203-A096-450E-8746-739B5A56DD88}"/>
              </a:ext>
            </a:extLst>
          </p:cNvPr>
          <p:cNvSpPr/>
          <p:nvPr/>
        </p:nvSpPr>
        <p:spPr>
          <a:xfrm>
            <a:off x="8047014" y="2517728"/>
            <a:ext cx="541401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9979E-BA5C-43A5-5384-C3E62C75B102}"/>
              </a:ext>
            </a:extLst>
          </p:cNvPr>
          <p:cNvSpPr txBox="1"/>
          <p:nvPr/>
        </p:nvSpPr>
        <p:spPr>
          <a:xfrm>
            <a:off x="2159298" y="4555825"/>
            <a:ext cx="9499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set of available design actions</a:t>
            </a:r>
          </a:p>
        </p:txBody>
      </p:sp>
    </p:spTree>
    <p:extLst>
      <p:ext uri="{BB962C8B-B14F-4D97-AF65-F5344CB8AC3E}">
        <p14:creationId xmlns:p14="http://schemas.microsoft.com/office/powerpoint/2010/main" val="13736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256FF-56BF-B19A-E995-9C81A9EDE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4E04-86FB-0387-DB17-5659F152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527FB-CCCA-E276-4A07-6AF3B273DC58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1C0BC0-1687-4084-B198-E98708D6DC18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0D999B-4CCD-1400-9AF4-328A16337BD7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DE26DD-88BE-230A-63AC-3819500E333C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6E8F70B3-806E-6A23-2D57-C83214F01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80C931-BD5D-1383-8FDA-0E2E6E94D831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A78549-BF40-99F1-1AFF-3E031ACA7883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1A2ED76-7BC3-8714-FCD0-61CEF822D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21"/>
          <a:stretch/>
        </p:blipFill>
        <p:spPr>
          <a:xfrm>
            <a:off x="6109628" y="2619436"/>
            <a:ext cx="6722504" cy="397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21996C-C32D-C58F-A7BE-06DDFD319BC7}"/>
              </a:ext>
            </a:extLst>
          </p:cNvPr>
          <p:cNvSpPr/>
          <p:nvPr/>
        </p:nvSpPr>
        <p:spPr>
          <a:xfrm>
            <a:off x="7303625" y="2517728"/>
            <a:ext cx="2313711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01AAB-67A4-36FE-D26C-B3102BD967D9}"/>
              </a:ext>
            </a:extLst>
          </p:cNvPr>
          <p:cNvSpPr txBox="1"/>
          <p:nvPr/>
        </p:nvSpPr>
        <p:spPr>
          <a:xfrm>
            <a:off x="0" y="4555825"/>
            <a:ext cx="138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Removes all check disagreement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6C1DF-2B87-5FCC-1870-EF9F01937A40}"/>
              </a:ext>
            </a:extLst>
          </p:cNvPr>
          <p:cNvSpPr txBox="1"/>
          <p:nvPr/>
        </p:nvSpPr>
        <p:spPr>
          <a:xfrm>
            <a:off x="0" y="5051763"/>
            <a:ext cx="138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Why?</a:t>
            </a:r>
            <a:r>
              <a:rPr lang="en-US" dirty="0"/>
              <a:t> We’re looking for perfect alignment between the upper/lower bounds</a:t>
            </a:r>
          </a:p>
        </p:txBody>
      </p:sp>
    </p:spTree>
    <p:extLst>
      <p:ext uri="{BB962C8B-B14F-4D97-AF65-F5344CB8AC3E}">
        <p14:creationId xmlns:p14="http://schemas.microsoft.com/office/powerpoint/2010/main" val="21953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98BA-385D-DD59-1BB2-A7B3581B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1704-7D42-7B5C-105C-BF36085A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17EB2-9F0E-60A0-70E2-DFE038B1BBE2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377A57E-FB05-D855-BBC5-46DE4DEE33C2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Domain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Extended Compiled Actions</a:t>
            </a: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8272D-87C7-EAAE-72CD-A9FAECB41D7B}"/>
              </a:ext>
            </a:extLst>
          </p:cNvPr>
          <p:cNvCxnSpPr>
            <a:cxnSpLocks/>
          </p:cNvCxnSpPr>
          <p:nvPr/>
        </p:nvCxnSpPr>
        <p:spPr>
          <a:xfrm>
            <a:off x="4455478" y="2014430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1D4362-FA90-D349-A4D2-789BAE2BEC9C}"/>
              </a:ext>
            </a:extLst>
          </p:cNvPr>
          <p:cNvGrpSpPr/>
          <p:nvPr/>
        </p:nvGrpSpPr>
        <p:grpSpPr>
          <a:xfrm>
            <a:off x="6195746" y="1836667"/>
            <a:ext cx="2100918" cy="458963"/>
            <a:chOff x="6098927" y="4413483"/>
            <a:chExt cx="2100918" cy="458963"/>
          </a:xfrm>
        </p:grpSpPr>
        <p:pic>
          <p:nvPicPr>
            <p:cNvPr id="21" name="Picture 20" descr="A black text with a white background&#10;&#10;AI-generated content may be incorrect.">
              <a:extLst>
                <a:ext uri="{FF2B5EF4-FFF2-40B4-BE49-F238E27FC236}">
                  <a16:creationId xmlns:a16="http://schemas.microsoft.com/office/drawing/2014/main" id="{4ACE15D8-E54A-A117-35E4-442BBC07E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310"/>
            <a:stretch/>
          </p:blipFill>
          <p:spPr>
            <a:xfrm>
              <a:off x="6098927" y="4413483"/>
              <a:ext cx="2100918" cy="39708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573A03-E6C6-DEF8-D757-D89DC8383D5B}"/>
                </a:ext>
              </a:extLst>
            </p:cNvPr>
            <p:cNvSpPr/>
            <p:nvPr/>
          </p:nvSpPr>
          <p:spPr>
            <a:xfrm>
              <a:off x="6257109" y="4741817"/>
              <a:ext cx="111034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CC92D7-74DD-F63C-1ADE-203EC5D86F42}"/>
              </a:ext>
            </a:extLst>
          </p:cNvPr>
          <p:cNvCxnSpPr>
            <a:cxnSpLocks/>
          </p:cNvCxnSpPr>
          <p:nvPr/>
        </p:nvCxnSpPr>
        <p:spPr>
          <a:xfrm>
            <a:off x="4433962" y="2833804"/>
            <a:ext cx="1654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CC75111-84F0-7CE8-DB28-0F81FB9D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21"/>
          <a:stretch/>
        </p:blipFill>
        <p:spPr>
          <a:xfrm>
            <a:off x="6109628" y="2619436"/>
            <a:ext cx="6722504" cy="397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7347D7-CF86-FA31-C5FC-0C32CD5B2901}"/>
              </a:ext>
            </a:extLst>
          </p:cNvPr>
          <p:cNvSpPr/>
          <p:nvPr/>
        </p:nvSpPr>
        <p:spPr>
          <a:xfrm>
            <a:off x="10066462" y="2534463"/>
            <a:ext cx="2765669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93AB2-83F5-EB72-7BD3-AB5BB68F0EEC}"/>
              </a:ext>
            </a:extLst>
          </p:cNvPr>
          <p:cNvSpPr txBox="1"/>
          <p:nvPr/>
        </p:nvSpPr>
        <p:spPr>
          <a:xfrm>
            <a:off x="2601068" y="4051822"/>
            <a:ext cx="861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3 Purposes: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8B9B7F-720A-4EB5-3247-04B110D45A60}"/>
              </a:ext>
            </a:extLst>
          </p:cNvPr>
          <p:cNvGrpSpPr/>
          <p:nvPr/>
        </p:nvGrpSpPr>
        <p:grpSpPr>
          <a:xfrm>
            <a:off x="2832875" y="4710117"/>
            <a:ext cx="8826660" cy="1752590"/>
            <a:chOff x="3287135" y="4710117"/>
            <a:chExt cx="8826660" cy="1752590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FAF3ED00-6980-84DC-B3B8-9F0CBF5D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87135" y="4710118"/>
              <a:ext cx="410362" cy="410362"/>
            </a:xfrm>
            <a:prstGeom prst="rect">
              <a:avLst/>
            </a:prstGeom>
          </p:spPr>
        </p:pic>
        <p:pic>
          <p:nvPicPr>
            <p:cNvPr id="9" name="Graphic 8" descr="Badge with solid fill">
              <a:extLst>
                <a:ext uri="{FF2B5EF4-FFF2-40B4-BE49-F238E27FC236}">
                  <a16:creationId xmlns:a16="http://schemas.microsoft.com/office/drawing/2014/main" id="{92E1E11E-D339-8D77-409E-47DC99347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87135" y="5347616"/>
              <a:ext cx="410362" cy="410362"/>
            </a:xfrm>
            <a:prstGeom prst="rect">
              <a:avLst/>
            </a:prstGeom>
          </p:spPr>
        </p:pic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404B71AC-C167-C6B3-A5AE-E6CFD12D24C3}"/>
                </a:ext>
              </a:extLst>
            </p:cNvPr>
            <p:cNvSpPr txBox="1">
              <a:spLocks/>
            </p:cNvSpPr>
            <p:nvPr/>
          </p:nvSpPr>
          <p:spPr>
            <a:xfrm>
              <a:off x="3697497" y="4710117"/>
              <a:ext cx="6911400" cy="471935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Aptos" panose="020B0004020202020204" pitchFamily="34" charset="0"/>
                </a:rPr>
                <a:t>Ends design phase after all modifications have been made</a:t>
              </a: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570FD5B1-F1B2-4A2F-9447-AF526D52966F}"/>
                </a:ext>
              </a:extLst>
            </p:cNvPr>
            <p:cNvSpPr txBox="1">
              <a:spLocks/>
            </p:cNvSpPr>
            <p:nvPr/>
          </p:nvSpPr>
          <p:spPr>
            <a:xfrm>
              <a:off x="3655920" y="5354174"/>
              <a:ext cx="1109718" cy="471935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Aptos" panose="020B0004020202020204" pitchFamily="34" charset="0"/>
                </a:rPr>
                <a:t>Deletes                      </a:t>
              </a: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64D59682-94AB-5210-DE17-5DFBEE13EE35}"/>
                </a:ext>
              </a:extLst>
            </p:cNvPr>
            <p:cNvSpPr txBox="1">
              <a:spLocks/>
            </p:cNvSpPr>
            <p:nvPr/>
          </p:nvSpPr>
          <p:spPr>
            <a:xfrm>
              <a:off x="6431777" y="5374439"/>
              <a:ext cx="5682018" cy="471935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Aptos" panose="020B0004020202020204" pitchFamily="34" charset="0"/>
                </a:rPr>
                <a:t>fluent from seen designs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E61A7175-B16E-FCDE-A661-6E24F15681E7}"/>
                </a:ext>
              </a:extLst>
            </p:cNvPr>
            <p:cNvSpPr txBox="1">
              <a:spLocks/>
            </p:cNvSpPr>
            <p:nvPr/>
          </p:nvSpPr>
          <p:spPr>
            <a:xfrm>
              <a:off x="6255307" y="5990772"/>
              <a:ext cx="5682018" cy="471935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Aptos" panose="020B0004020202020204" pitchFamily="34" charset="0"/>
                </a:rPr>
                <a:t>fluent so planning can resume   </a:t>
              </a: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702DB9E1-9C1D-C0F1-D512-DBAA3392581E}"/>
                </a:ext>
              </a:extLst>
            </p:cNvPr>
            <p:cNvSpPr txBox="1">
              <a:spLocks/>
            </p:cNvSpPr>
            <p:nvPr/>
          </p:nvSpPr>
          <p:spPr>
            <a:xfrm>
              <a:off x="3653426" y="5975081"/>
              <a:ext cx="937595" cy="471935"/>
            </a:xfrm>
            <a:prstGeom prst="rect">
              <a:avLst/>
            </a:prstGeom>
          </p:spPr>
          <p:txBody>
            <a:bodyPr/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Aptos" panose="020B0004020202020204" pitchFamily="34" charset="0"/>
                </a:rPr>
                <a:t>Adds </a:t>
              </a:r>
            </a:p>
          </p:txBody>
        </p:sp>
        <p:pic>
          <p:nvPicPr>
            <p:cNvPr id="27" name="Picture 26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24ADE002-3A5C-3AE1-9376-FC24C0EC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8592"/>
            <a:stretch/>
          </p:blipFill>
          <p:spPr>
            <a:xfrm>
              <a:off x="4530557" y="5440807"/>
              <a:ext cx="1943100" cy="310166"/>
            </a:xfrm>
            <a:prstGeom prst="rect">
              <a:avLst/>
            </a:prstGeom>
          </p:spPr>
        </p:pic>
        <p:pic>
          <p:nvPicPr>
            <p:cNvPr id="29" name="Graphic 28" descr="Badge 3 with solid fill">
              <a:extLst>
                <a:ext uri="{FF2B5EF4-FFF2-40B4-BE49-F238E27FC236}">
                  <a16:creationId xmlns:a16="http://schemas.microsoft.com/office/drawing/2014/main" id="{E44A8331-9192-6EDA-0FA8-8366AA3F5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87135" y="5969322"/>
              <a:ext cx="410362" cy="410362"/>
            </a:xfrm>
            <a:prstGeom prst="rect">
              <a:avLst/>
            </a:prstGeom>
          </p:spPr>
        </p:pic>
        <p:pic>
          <p:nvPicPr>
            <p:cNvPr id="31" name="Picture 30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D6E94772-C27D-A4E6-B59B-B9D8FBCCD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6553" y="6015922"/>
              <a:ext cx="20320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21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846DB-35A4-EB1A-B246-E58E9A0AA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6D9E-963E-6330-4DA0-8169D24C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6B7C2-EF01-DAE9-D142-C2347C459504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1DEF6A-A7CA-D3A9-09ED-16B7A93C41CA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Initial State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26" name="Picture 25" descr="A close-up of a text&#10;&#10;AI-generated content may be incorrect.">
            <a:extLst>
              <a:ext uri="{FF2B5EF4-FFF2-40B4-BE49-F238E27FC236}">
                <a16:creationId xmlns:a16="http://schemas.microsoft.com/office/drawing/2014/main" id="{3A92E964-4A45-C44A-C8FF-0FED1606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616" y="1740116"/>
            <a:ext cx="5127916" cy="93736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A7CB8E-4B88-2C5C-1AEC-B629B5D15666}"/>
              </a:ext>
            </a:extLst>
          </p:cNvPr>
          <p:cNvCxnSpPr>
            <a:cxnSpLocks/>
          </p:cNvCxnSpPr>
          <p:nvPr/>
        </p:nvCxnSpPr>
        <p:spPr>
          <a:xfrm>
            <a:off x="4825868" y="2012561"/>
            <a:ext cx="23041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1FBEB-13E6-DAE8-0553-D3340C1E4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611F-54ED-E355-CD0C-707C53E7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DE737-83F1-3ED1-B1F3-AE6232EEFC5B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AF0AD7-DA7C-53EF-5847-59BF6CF93FC3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Initial State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26" name="Picture 25" descr="A close-up of a text&#10;&#10;AI-generated content may be incorrect.">
            <a:extLst>
              <a:ext uri="{FF2B5EF4-FFF2-40B4-BE49-F238E27FC236}">
                <a16:creationId xmlns:a16="http://schemas.microsoft.com/office/drawing/2014/main" id="{531D3407-622D-7D0B-B43A-B0E58175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616" y="1740116"/>
            <a:ext cx="5127916" cy="93736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D6B858-0620-4F94-46F6-6CA822C72FBB}"/>
              </a:ext>
            </a:extLst>
          </p:cNvPr>
          <p:cNvCxnSpPr>
            <a:cxnSpLocks/>
          </p:cNvCxnSpPr>
          <p:nvPr/>
        </p:nvCxnSpPr>
        <p:spPr>
          <a:xfrm>
            <a:off x="4825868" y="2012561"/>
            <a:ext cx="23041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62D8767-0041-CC65-0FF4-E39AF21751D2}"/>
              </a:ext>
            </a:extLst>
          </p:cNvPr>
          <p:cNvSpPr/>
          <p:nvPr/>
        </p:nvSpPr>
        <p:spPr>
          <a:xfrm>
            <a:off x="8161715" y="1755342"/>
            <a:ext cx="3054817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86EBE-B37A-B8F1-DD66-6D93C864CD63}"/>
              </a:ext>
            </a:extLst>
          </p:cNvPr>
          <p:cNvGrpSpPr/>
          <p:nvPr/>
        </p:nvGrpSpPr>
        <p:grpSpPr>
          <a:xfrm>
            <a:off x="3447915" y="4169136"/>
            <a:ext cx="6346434" cy="532899"/>
            <a:chOff x="3355317" y="2488396"/>
            <a:chExt cx="4771422" cy="400648"/>
          </a:xfrm>
        </p:grpSpPr>
        <p:pic>
          <p:nvPicPr>
            <p:cNvPr id="6" name="Picture 5" descr="A black letter on a white background&#10;&#10;AI-generated content may be incorrect.">
              <a:extLst>
                <a:ext uri="{FF2B5EF4-FFF2-40B4-BE49-F238E27FC236}">
                  <a16:creationId xmlns:a16="http://schemas.microsoft.com/office/drawing/2014/main" id="{5498B80B-E617-9E82-F338-1655FEA42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5317" y="2488396"/>
              <a:ext cx="2604214" cy="400648"/>
            </a:xfrm>
            <a:prstGeom prst="rect">
              <a:avLst/>
            </a:prstGeom>
          </p:spPr>
        </p:pic>
        <p:pic>
          <p:nvPicPr>
            <p:cNvPr id="7" name="Picture 6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6C86429C-3421-B8CA-AB69-8C0AAA222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9531" y="2494351"/>
              <a:ext cx="2167208" cy="38873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E26DF3B-0C9C-679F-3DCC-840016B6C18B}"/>
              </a:ext>
            </a:extLst>
          </p:cNvPr>
          <p:cNvSpPr txBox="1"/>
          <p:nvPr/>
        </p:nvSpPr>
        <p:spPr>
          <a:xfrm>
            <a:off x="2183802" y="4862456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initial state &amp; human initial state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3B8CDA-A5D1-EDF6-6221-04CF9701BBBF}"/>
              </a:ext>
            </a:extLst>
          </p:cNvPr>
          <p:cNvCxnSpPr>
            <a:cxnSpLocks/>
          </p:cNvCxnSpPr>
          <p:nvPr/>
        </p:nvCxnSpPr>
        <p:spPr>
          <a:xfrm>
            <a:off x="6877036" y="4470310"/>
            <a:ext cx="3065616" cy="0"/>
          </a:xfrm>
          <a:prstGeom prst="line">
            <a:avLst/>
          </a:prstGeom>
          <a:ln w="349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7E25A-EDEB-3EC4-CFD7-DB8DA2827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0227-9463-C5CF-29D2-BAB8E3C2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802A7-6274-3369-273C-7F71BCAD655D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ED7CCC-226A-1CF9-6150-F175CAF9A7A3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Initial State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26" name="Picture 25" descr="A close-up of a text&#10;&#10;AI-generated content may be incorrect.">
            <a:extLst>
              <a:ext uri="{FF2B5EF4-FFF2-40B4-BE49-F238E27FC236}">
                <a16:creationId xmlns:a16="http://schemas.microsoft.com/office/drawing/2014/main" id="{F70B67C9-20E6-6C74-BE3A-223CDAD7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616" y="1740116"/>
            <a:ext cx="5127916" cy="93736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5C007D-09A2-2919-D174-4E1292BB776C}"/>
              </a:ext>
            </a:extLst>
          </p:cNvPr>
          <p:cNvCxnSpPr>
            <a:cxnSpLocks/>
          </p:cNvCxnSpPr>
          <p:nvPr/>
        </p:nvCxnSpPr>
        <p:spPr>
          <a:xfrm>
            <a:off x="4825868" y="2012561"/>
            <a:ext cx="23041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900BD21-AE9D-E86D-D673-A75E75AD09A3}"/>
              </a:ext>
            </a:extLst>
          </p:cNvPr>
          <p:cNvSpPr/>
          <p:nvPr/>
        </p:nvSpPr>
        <p:spPr>
          <a:xfrm>
            <a:off x="6435524" y="2208796"/>
            <a:ext cx="1956122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E0320-DE31-1135-FEE2-FA5DCF22262B}"/>
              </a:ext>
            </a:extLst>
          </p:cNvPr>
          <p:cNvSpPr txBox="1"/>
          <p:nvPr/>
        </p:nvSpPr>
        <p:spPr>
          <a:xfrm>
            <a:off x="2148601" y="4404263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Ensures designs are viable for reducing Goal State Divergence if the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E33C-FCB6-DD20-77ED-3450A9AF8B60}"/>
              </a:ext>
            </a:extLst>
          </p:cNvPr>
          <p:cNvSpPr txBox="1"/>
          <p:nvPr/>
        </p:nvSpPr>
        <p:spPr>
          <a:xfrm>
            <a:off x="6468600" y="4857548"/>
            <a:ext cx="302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action didn’t remove this</a:t>
            </a:r>
          </a:p>
        </p:txBody>
      </p:sp>
      <p:pic>
        <p:nvPicPr>
          <p:cNvPr id="13" name="Picture 1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7303F1E-7C6F-FF96-1B31-E81FD7102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626" y="4869124"/>
            <a:ext cx="2652574" cy="40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8CAA-8463-A55F-8C7D-6AB649D13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FA46-3C34-3279-D189-4C5E079E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Classical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C9DDD-D122-0886-164B-589FEB76E4FB}"/>
              </a:ext>
            </a:extLst>
          </p:cNvPr>
          <p:cNvSpPr txBox="1">
            <a:spLocks/>
          </p:cNvSpPr>
          <p:nvPr/>
        </p:nvSpPr>
        <p:spPr>
          <a:xfrm>
            <a:off x="628075" y="1648546"/>
            <a:ext cx="13024425" cy="550234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Aptos" panose="020B0004020202020204" pitchFamily="34" charset="0"/>
            </a:endParaRPr>
          </a:p>
          <a:p>
            <a:pPr marL="54465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Domain:</a:t>
            </a:r>
            <a:r>
              <a:rPr lang="en-US" sz="2400" dirty="0">
                <a:latin typeface="Aptos" panose="020B0004020202020204" pitchFamily="34" charset="0"/>
              </a:rPr>
              <a:t> The environment the robot is operating in, shown by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  </a:t>
            </a: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    corresponds to a </a:t>
            </a: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</a:rPr>
              <a:t>set</a:t>
            </a:r>
            <a:r>
              <a:rPr lang="en-US" sz="2200" dirty="0">
                <a:latin typeface="Aptos" panose="020B0004020202020204" pitchFamily="34" charset="0"/>
              </a:rPr>
              <a:t> of </a:t>
            </a:r>
            <a:r>
              <a:rPr lang="en-US" sz="2200" dirty="0" err="1">
                <a:latin typeface="Aptos" panose="020B0004020202020204" pitchFamily="34" charset="0"/>
              </a:rPr>
              <a:t>fluents</a:t>
            </a:r>
            <a:r>
              <a:rPr lang="en-US" sz="2200" dirty="0">
                <a:latin typeface="Aptos" panose="020B0004020202020204" pitchFamily="34" charset="0"/>
              </a:rPr>
              <a:t> (propositional, </a:t>
            </a:r>
            <a:r>
              <a:rPr lang="en-US" sz="2200" dirty="0" err="1">
                <a:latin typeface="Aptos" panose="020B0004020202020204" pitchFamily="34" charset="0"/>
              </a:rPr>
              <a:t>boolean</a:t>
            </a:r>
            <a:r>
              <a:rPr lang="en-US" sz="2200" dirty="0">
                <a:latin typeface="Aptos" panose="020B0004020202020204" pitchFamily="34" charset="0"/>
              </a:rPr>
              <a:t> state variables), where </a:t>
            </a:r>
            <a:br>
              <a:rPr lang="en-US" sz="2200" dirty="0">
                <a:latin typeface="Aptos" panose="020B0004020202020204" pitchFamily="34" charset="0"/>
              </a:rPr>
            </a:br>
            <a:br>
              <a:rPr lang="en-US" sz="2200" dirty="0">
                <a:latin typeface="Aptos" panose="020B0004020202020204" pitchFamily="34" charset="0"/>
              </a:rPr>
            </a:br>
            <a:r>
              <a:rPr lang="en-US" sz="2200" dirty="0">
                <a:latin typeface="Aptos" panose="020B0004020202020204" pitchFamily="34" charset="0"/>
              </a:rPr>
              <a:t> </a:t>
            </a:r>
            <a:br>
              <a:rPr lang="en-US" sz="2200" dirty="0">
                <a:latin typeface="Aptos" panose="020B0004020202020204" pitchFamily="34" charset="0"/>
              </a:rPr>
            </a:b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lvl="1"/>
            <a:r>
              <a:rPr lang="en-US" sz="2200" dirty="0">
                <a:latin typeface="Aptos" panose="020B0004020202020204" pitchFamily="34" charset="0"/>
              </a:rPr>
              <a:t>    corresponds to a </a:t>
            </a: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</a:rPr>
              <a:t>set</a:t>
            </a:r>
            <a:r>
              <a:rPr lang="en-US" sz="2200" dirty="0">
                <a:latin typeface="Aptos" panose="020B0004020202020204" pitchFamily="34" charset="0"/>
              </a:rPr>
              <a:t> of actions, where</a:t>
            </a: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marL="1399233" lvl="2" indent="0">
              <a:buFont typeface="Arial"/>
              <a:buNone/>
            </a:pPr>
            <a:r>
              <a:rPr lang="en-US" sz="2400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5D111-24AA-3BAA-1B07-1DB753B68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84" y="6086753"/>
            <a:ext cx="6695861" cy="628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CD4376-DC5D-8646-5999-9431029CCE4C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731B9EF6-6033-DE6D-F11E-14172ABAE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410" y="2253010"/>
            <a:ext cx="1826870" cy="566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E66A8-FF06-A869-6E5E-B08A48192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317" y="3281735"/>
            <a:ext cx="288565" cy="3194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9FDD-0F82-E1B2-68FC-7AC864886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159" y="4026921"/>
            <a:ext cx="2854170" cy="5524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3E16C7-BC64-C3F5-2B26-23AAB375A078}"/>
              </a:ext>
            </a:extLst>
          </p:cNvPr>
          <p:cNvSpPr/>
          <p:nvPr/>
        </p:nvSpPr>
        <p:spPr>
          <a:xfrm>
            <a:off x="2332484" y="3976628"/>
            <a:ext cx="3225521" cy="653006"/>
          </a:xfrm>
          <a:prstGeom prst="rect">
            <a:avLst/>
          </a:prstGeom>
          <a:solidFill>
            <a:schemeClr val="tx2">
              <a:alpha val="10401"/>
            </a:schemeClr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8C5388-1F5C-CA79-7DD7-EB83AFE91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540" y="4005405"/>
            <a:ext cx="4360172" cy="5524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E22BCB8-C0D7-E429-3D86-E95E264F0528}"/>
              </a:ext>
            </a:extLst>
          </p:cNvPr>
          <p:cNvSpPr/>
          <p:nvPr/>
        </p:nvSpPr>
        <p:spPr>
          <a:xfrm>
            <a:off x="5812776" y="3976628"/>
            <a:ext cx="4516968" cy="653006"/>
          </a:xfrm>
          <a:prstGeom prst="rect">
            <a:avLst/>
          </a:prstGeom>
          <a:solidFill>
            <a:srgbClr val="C00000">
              <a:alpha val="10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5511E9-E967-D0DA-277D-4E6C5E7ED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085" y="5318182"/>
            <a:ext cx="335797" cy="381329"/>
          </a:xfrm>
          <a:prstGeom prst="rect">
            <a:avLst/>
          </a:prstGeom>
        </p:spPr>
      </p:pic>
      <p:pic>
        <p:nvPicPr>
          <p:cNvPr id="22" name="Picture 21" descr="A black letter e&#10;&#10;AI-generated content may be incorrect.">
            <a:extLst>
              <a:ext uri="{FF2B5EF4-FFF2-40B4-BE49-F238E27FC236}">
                <a16:creationId xmlns:a16="http://schemas.microsoft.com/office/drawing/2014/main" id="{F32F645C-A66C-735E-3C2D-E8FD0E559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7350" y="5313812"/>
            <a:ext cx="11557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3CEB22-2AE4-8AAF-3E0B-C7995094E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97290" y="3228966"/>
            <a:ext cx="1099510" cy="4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FD518-3FF0-D9A1-F490-10C092C5D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10AD-3065-FD42-F455-2FEE557C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22F56-F9F7-4B61-C247-A6B5FBE03A38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7CBA861-31FF-8DFB-585D-D9B55ED787BF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Initial State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26" name="Picture 25" descr="A close-up of a text&#10;&#10;AI-generated content may be incorrect.">
            <a:extLst>
              <a:ext uri="{FF2B5EF4-FFF2-40B4-BE49-F238E27FC236}">
                <a16:creationId xmlns:a16="http://schemas.microsoft.com/office/drawing/2014/main" id="{3B23CDD4-67A4-36DC-F18A-78F6F835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616" y="1740116"/>
            <a:ext cx="5127916" cy="93736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14D22F-740A-4858-FEFE-4884BFC62A2F}"/>
              </a:ext>
            </a:extLst>
          </p:cNvPr>
          <p:cNvCxnSpPr>
            <a:cxnSpLocks/>
          </p:cNvCxnSpPr>
          <p:nvPr/>
        </p:nvCxnSpPr>
        <p:spPr>
          <a:xfrm>
            <a:off x="4825868" y="2012561"/>
            <a:ext cx="23041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5BD4279-C386-2D87-3A67-AF5A7B68D4FD}"/>
              </a:ext>
            </a:extLst>
          </p:cNvPr>
          <p:cNvSpPr/>
          <p:nvPr/>
        </p:nvSpPr>
        <p:spPr>
          <a:xfrm>
            <a:off x="8426370" y="2184855"/>
            <a:ext cx="1956122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A6848-B6D2-6CCC-BD36-63B6E7B4E27D}"/>
              </a:ext>
            </a:extLst>
          </p:cNvPr>
          <p:cNvSpPr txBox="1"/>
          <p:nvPr/>
        </p:nvSpPr>
        <p:spPr>
          <a:xfrm>
            <a:off x="2148601" y="4404263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Indicates that design actions can be performed</a:t>
            </a:r>
          </a:p>
        </p:txBody>
      </p:sp>
    </p:spTree>
    <p:extLst>
      <p:ext uri="{BB962C8B-B14F-4D97-AF65-F5344CB8AC3E}">
        <p14:creationId xmlns:p14="http://schemas.microsoft.com/office/powerpoint/2010/main" val="24835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B8C28-4948-4C5C-B7B2-0352A6E4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1D46-E4BB-5B7A-C78D-ADA8C1DB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11711-37DF-A284-8FEE-B7A0BB3ACF0C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0AD473-44EC-BD96-9AA1-D4DA2300BB69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Initial State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26" name="Picture 25" descr="A close-up of a text&#10;&#10;AI-generated content may be incorrect.">
            <a:extLst>
              <a:ext uri="{FF2B5EF4-FFF2-40B4-BE49-F238E27FC236}">
                <a16:creationId xmlns:a16="http://schemas.microsoft.com/office/drawing/2014/main" id="{57458B9E-5E03-54C6-795B-9D8863CF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616" y="1740116"/>
            <a:ext cx="5127916" cy="93736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046D85-A048-E1C9-19C5-85EED58131B2}"/>
              </a:ext>
            </a:extLst>
          </p:cNvPr>
          <p:cNvCxnSpPr>
            <a:cxnSpLocks/>
          </p:cNvCxnSpPr>
          <p:nvPr/>
        </p:nvCxnSpPr>
        <p:spPr>
          <a:xfrm>
            <a:off x="4825868" y="2012561"/>
            <a:ext cx="23041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D12D0C8-991C-94C8-AB5B-070EA2324521}"/>
              </a:ext>
            </a:extLst>
          </p:cNvPr>
          <p:cNvSpPr/>
          <p:nvPr/>
        </p:nvSpPr>
        <p:spPr>
          <a:xfrm>
            <a:off x="10687721" y="2189372"/>
            <a:ext cx="447125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9B1E1-73B9-AEC4-81A3-49221ABC74D9}"/>
              </a:ext>
            </a:extLst>
          </p:cNvPr>
          <p:cNvSpPr txBox="1"/>
          <p:nvPr/>
        </p:nvSpPr>
        <p:spPr>
          <a:xfrm>
            <a:off x="2148601" y="4404263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Precondition which tracks the design size</a:t>
            </a:r>
          </a:p>
        </p:txBody>
      </p:sp>
    </p:spTree>
    <p:extLst>
      <p:ext uri="{BB962C8B-B14F-4D97-AF65-F5344CB8AC3E}">
        <p14:creationId xmlns:p14="http://schemas.microsoft.com/office/powerpoint/2010/main" val="18758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751BF-6A47-35B0-5C80-0E467583B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0116-1402-4C00-C11C-48B63FD9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C5485-CEA7-5FC5-042B-C6A72CCB7809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A20AAC-3DFA-7587-2A79-19C87C8D3ECA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Goal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25FA6C-1857-BBA0-7338-A4B966526D04}"/>
              </a:ext>
            </a:extLst>
          </p:cNvPr>
          <p:cNvCxnSpPr>
            <a:cxnSpLocks/>
          </p:cNvCxnSpPr>
          <p:nvPr/>
        </p:nvCxnSpPr>
        <p:spPr>
          <a:xfrm>
            <a:off x="4119812" y="2012561"/>
            <a:ext cx="215366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208AE06-B25C-10F9-B92B-C94A20DC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92"/>
          <a:stretch/>
        </p:blipFill>
        <p:spPr>
          <a:xfrm>
            <a:off x="9117826" y="1852966"/>
            <a:ext cx="2224837" cy="355138"/>
          </a:xfrm>
          <a:prstGeom prst="rect">
            <a:avLst/>
          </a:prstGeom>
        </p:spPr>
      </p:pic>
      <p:pic>
        <p:nvPicPr>
          <p:cNvPr id="10" name="Picture 9" descr="A close up of a letter&#10;&#10;AI-generated content may be incorrect.">
            <a:extLst>
              <a:ext uri="{FF2B5EF4-FFF2-40B4-BE49-F238E27FC236}">
                <a16:creationId xmlns:a16="http://schemas.microsoft.com/office/drawing/2014/main" id="{3E895C02-AEFD-45A8-3F48-B46B46F37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2" y="1807994"/>
            <a:ext cx="2786480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2B92D-1CA1-AF45-76A6-5C8F2EBA1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4461-DD68-7EFD-222E-6A0F3F27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8A6B-3CF0-0450-E294-2816C95B83EB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A8BF5E-46F9-A9F9-33E4-70935EEF2B6D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Goal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96D2C7-2E60-5C15-FE76-6F7068721A2F}"/>
              </a:ext>
            </a:extLst>
          </p:cNvPr>
          <p:cNvCxnSpPr>
            <a:cxnSpLocks/>
          </p:cNvCxnSpPr>
          <p:nvPr/>
        </p:nvCxnSpPr>
        <p:spPr>
          <a:xfrm>
            <a:off x="4119812" y="2012561"/>
            <a:ext cx="215366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875399-1DEF-D919-17CB-9C34BBEA8A30}"/>
              </a:ext>
            </a:extLst>
          </p:cNvPr>
          <p:cNvSpPr txBox="1"/>
          <p:nvPr/>
        </p:nvSpPr>
        <p:spPr>
          <a:xfrm>
            <a:off x="2148601" y="4404263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goal, human goal, all final goal state </a:t>
            </a:r>
            <a:r>
              <a:rPr lang="en-US" dirty="0" err="1"/>
              <a:t>fluents</a:t>
            </a:r>
            <a:r>
              <a:rPr lang="en-US" dirty="0"/>
              <a:t> compared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074FC30-5A88-F2B3-C1DB-31770062A7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92"/>
          <a:stretch/>
        </p:blipFill>
        <p:spPr>
          <a:xfrm>
            <a:off x="9117826" y="1852966"/>
            <a:ext cx="2224837" cy="355138"/>
          </a:xfrm>
          <a:prstGeom prst="rect">
            <a:avLst/>
          </a:prstGeom>
        </p:spPr>
      </p:pic>
      <p:pic>
        <p:nvPicPr>
          <p:cNvPr id="10" name="Picture 9" descr="A close up of a letter&#10;&#10;AI-generated content may be incorrect.">
            <a:extLst>
              <a:ext uri="{FF2B5EF4-FFF2-40B4-BE49-F238E27FC236}">
                <a16:creationId xmlns:a16="http://schemas.microsoft.com/office/drawing/2014/main" id="{CCE5F5F9-F55D-950C-1024-EFB1855AE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2" y="1807994"/>
            <a:ext cx="2786480" cy="4001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8B2B8-F9F5-E7BB-175F-50A0222F7867}"/>
              </a:ext>
            </a:extLst>
          </p:cNvPr>
          <p:cNvSpPr/>
          <p:nvPr/>
        </p:nvSpPr>
        <p:spPr>
          <a:xfrm>
            <a:off x="7346912" y="1748444"/>
            <a:ext cx="447125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A191A1-1242-D57D-DCD9-A209C5384024}"/>
              </a:ext>
            </a:extLst>
          </p:cNvPr>
          <p:cNvGrpSpPr/>
          <p:nvPr/>
        </p:nvGrpSpPr>
        <p:grpSpPr>
          <a:xfrm>
            <a:off x="4309576" y="3421776"/>
            <a:ext cx="4251894" cy="642334"/>
            <a:chOff x="3003843" y="3230269"/>
            <a:chExt cx="2955688" cy="44651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F23587-8DCA-1149-B37B-2A0F3AF2E3C3}"/>
                </a:ext>
              </a:extLst>
            </p:cNvPr>
            <p:cNvGrpSpPr/>
            <p:nvPr/>
          </p:nvGrpSpPr>
          <p:grpSpPr>
            <a:xfrm>
              <a:off x="3003843" y="3274369"/>
              <a:ext cx="2942040" cy="402416"/>
              <a:chOff x="3003843" y="3274369"/>
              <a:chExt cx="2942040" cy="402416"/>
            </a:xfrm>
          </p:grpSpPr>
          <p:pic>
            <p:nvPicPr>
              <p:cNvPr id="13" name="Picture 12" descr="A black letter with a white background&#10;&#10;AI-generated content may be incorrect.">
                <a:extLst>
                  <a:ext uri="{FF2B5EF4-FFF2-40B4-BE49-F238E27FC236}">
                    <a16:creationId xmlns:a16="http://schemas.microsoft.com/office/drawing/2014/main" id="{5C654DBB-A0FF-DF26-3E1D-59619D7CB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3843" y="3306384"/>
                <a:ext cx="2942040" cy="370401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AF3AEF6-0EEB-D3E7-2E56-3F07D861E105}"/>
                  </a:ext>
                </a:extLst>
              </p:cNvPr>
              <p:cNvSpPr/>
              <p:nvPr/>
            </p:nvSpPr>
            <p:spPr>
              <a:xfrm>
                <a:off x="3957851" y="3274369"/>
                <a:ext cx="177421" cy="794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4A41E-CA70-BBD7-31C9-4736434EC772}"/>
                </a:ext>
              </a:extLst>
            </p:cNvPr>
            <p:cNvSpPr/>
            <p:nvPr/>
          </p:nvSpPr>
          <p:spPr>
            <a:xfrm>
              <a:off x="5782110" y="3230269"/>
              <a:ext cx="177421" cy="163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10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F245F-B9B7-5456-B587-2893EB329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5048-A6F8-B4A1-67E3-ECC058BD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1C2E7-E3BE-C70A-EC4F-2A05980E4EAB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CF4B92-A6B9-9851-F7A5-B7711D8BE52D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Goal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D80014-083F-ACF0-668B-E0D659F58381}"/>
              </a:ext>
            </a:extLst>
          </p:cNvPr>
          <p:cNvCxnSpPr>
            <a:cxnSpLocks/>
          </p:cNvCxnSpPr>
          <p:nvPr/>
        </p:nvCxnSpPr>
        <p:spPr>
          <a:xfrm>
            <a:off x="4119812" y="2012561"/>
            <a:ext cx="215366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725ED6-1071-E830-1322-DAD58C2DFDA4}"/>
              </a:ext>
            </a:extLst>
          </p:cNvPr>
          <p:cNvSpPr txBox="1"/>
          <p:nvPr/>
        </p:nvSpPr>
        <p:spPr>
          <a:xfrm>
            <a:off x="2621877" y="4207856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design actions for certain budget implemented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745AE74-861B-12C3-7880-6037BDE5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92"/>
          <a:stretch/>
        </p:blipFill>
        <p:spPr>
          <a:xfrm>
            <a:off x="9117826" y="1852966"/>
            <a:ext cx="2224837" cy="355138"/>
          </a:xfrm>
          <a:prstGeom prst="rect">
            <a:avLst/>
          </a:prstGeom>
        </p:spPr>
      </p:pic>
      <p:pic>
        <p:nvPicPr>
          <p:cNvPr id="10" name="Picture 9" descr="A close up of a letter&#10;&#10;AI-generated content may be incorrect.">
            <a:extLst>
              <a:ext uri="{FF2B5EF4-FFF2-40B4-BE49-F238E27FC236}">
                <a16:creationId xmlns:a16="http://schemas.microsoft.com/office/drawing/2014/main" id="{2391A30A-82F5-A4CF-BF3A-4E96D527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2" y="1807994"/>
            <a:ext cx="2786480" cy="4001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B61F59-A65B-F9DD-FCD3-B0672D873D98}"/>
              </a:ext>
            </a:extLst>
          </p:cNvPr>
          <p:cNvSpPr/>
          <p:nvPr/>
        </p:nvSpPr>
        <p:spPr>
          <a:xfrm>
            <a:off x="8114345" y="1748444"/>
            <a:ext cx="659265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EC2CD-F629-9B10-7F5D-D7D0389D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66A6-6A73-0A56-F596-50D6FA76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Extended Compiled Model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EEF9C-D39D-FD08-DAA2-EC22E66B499C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65AECA-AB63-74DF-8690-FDAC2833DF25}"/>
              </a:ext>
            </a:extLst>
          </p:cNvPr>
          <p:cNvSpPr txBox="1">
            <a:spLocks/>
          </p:cNvSpPr>
          <p:nvPr/>
        </p:nvSpPr>
        <p:spPr>
          <a:xfrm>
            <a:off x="714134" y="1786416"/>
            <a:ext cx="12561453" cy="376128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Extended Compiled Goal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51A266-797C-0DC9-CED1-19869C334C46}"/>
              </a:ext>
            </a:extLst>
          </p:cNvPr>
          <p:cNvCxnSpPr>
            <a:cxnSpLocks/>
          </p:cNvCxnSpPr>
          <p:nvPr/>
        </p:nvCxnSpPr>
        <p:spPr>
          <a:xfrm>
            <a:off x="4119812" y="2012561"/>
            <a:ext cx="215366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235C69-A83F-92B5-4A21-A4AF131F1758}"/>
              </a:ext>
            </a:extLst>
          </p:cNvPr>
          <p:cNvSpPr txBox="1"/>
          <p:nvPr/>
        </p:nvSpPr>
        <p:spPr>
          <a:xfrm>
            <a:off x="2621877" y="4207856"/>
            <a:ext cx="857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implemented design actions not seen or used before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219EB9F-743A-6E2F-E95A-DC3EB4BB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92"/>
          <a:stretch/>
        </p:blipFill>
        <p:spPr>
          <a:xfrm>
            <a:off x="9117826" y="1852966"/>
            <a:ext cx="2224837" cy="355138"/>
          </a:xfrm>
          <a:prstGeom prst="rect">
            <a:avLst/>
          </a:prstGeom>
        </p:spPr>
      </p:pic>
      <p:pic>
        <p:nvPicPr>
          <p:cNvPr id="10" name="Picture 9" descr="A close up of a letter&#10;&#10;AI-generated content may be incorrect.">
            <a:extLst>
              <a:ext uri="{FF2B5EF4-FFF2-40B4-BE49-F238E27FC236}">
                <a16:creationId xmlns:a16="http://schemas.microsoft.com/office/drawing/2014/main" id="{E56B22CF-EEF7-3576-1761-4AE9D0626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2" y="1807994"/>
            <a:ext cx="2786480" cy="4001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F12F18-9335-D05D-1B43-8799D18492AC}"/>
              </a:ext>
            </a:extLst>
          </p:cNvPr>
          <p:cNvSpPr/>
          <p:nvPr/>
        </p:nvSpPr>
        <p:spPr>
          <a:xfrm>
            <a:off x="9130116" y="1737457"/>
            <a:ext cx="2224837" cy="519210"/>
          </a:xfrm>
          <a:prstGeom prst="rect">
            <a:avLst/>
          </a:prstGeom>
          <a:noFill/>
          <a:ln w="28575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908A0-028B-D05B-BA0F-F7F1EE2D8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A281-FBD1-C728-F324-7D49763F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Identifying Minimal Designs for HRGAD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B9214-73A0-6E3C-1D56-E0021D3668F7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3E2C5045-063A-7C4D-C38D-EE7A9D4313D5}"/>
              </a:ext>
            </a:extLst>
          </p:cNvPr>
          <p:cNvSpPr txBox="1">
            <a:spLocks/>
          </p:cNvSpPr>
          <p:nvPr/>
        </p:nvSpPr>
        <p:spPr>
          <a:xfrm>
            <a:off x="671464" y="1740995"/>
            <a:ext cx="12847587" cy="78636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We extended our previously compiled model to identify designs for reducing GSD: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pPr marL="699614" lvl="1" indent="0">
              <a:buNone/>
            </a:pP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</p:txBody>
      </p:sp>
      <p:pic>
        <p:nvPicPr>
          <p:cNvPr id="5" name="Picture 4" descr="A paint brush and palette&#10;&#10;Description automatically generated">
            <a:extLst>
              <a:ext uri="{FF2B5EF4-FFF2-40B4-BE49-F238E27FC236}">
                <a16:creationId xmlns:a16="http://schemas.microsoft.com/office/drawing/2014/main" id="{F20F7124-D4E2-CFE1-D742-36AA320EE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87" y="2679539"/>
            <a:ext cx="2004156" cy="200415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59CEE3-B161-0374-BDA7-50251B8AC89E}"/>
              </a:ext>
            </a:extLst>
          </p:cNvPr>
          <p:cNvSpPr txBox="1">
            <a:spLocks/>
          </p:cNvSpPr>
          <p:nvPr/>
        </p:nvSpPr>
        <p:spPr>
          <a:xfrm>
            <a:off x="3624943" y="2952847"/>
            <a:ext cx="2826084" cy="602281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u="sng" dirty="0">
                <a:latin typeface="Aptos" panose="020B0004020202020204" pitchFamily="34" charset="0"/>
              </a:rPr>
              <a:t>1. DESIGN PHASE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F15ECA1-15DB-BF64-3A2B-5319155B2339}"/>
              </a:ext>
            </a:extLst>
          </p:cNvPr>
          <p:cNvSpPr txBox="1">
            <a:spLocks/>
          </p:cNvSpPr>
          <p:nvPr/>
        </p:nvSpPr>
        <p:spPr>
          <a:xfrm>
            <a:off x="3908497" y="3560698"/>
            <a:ext cx="6983704" cy="94207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Make design changes to human/robot’s models</a:t>
            </a:r>
          </a:p>
          <a:p>
            <a:r>
              <a:rPr lang="en-US" sz="2000" dirty="0">
                <a:latin typeface="Aptos" panose="020B0004020202020204" pitchFamily="34" charset="0"/>
              </a:rPr>
              <a:t>Solve for Lower Bound or Best-Case Divergence</a:t>
            </a:r>
            <a:br>
              <a:rPr lang="en-US" sz="2000" dirty="0">
                <a:latin typeface="Aptos" panose="020B0004020202020204" pitchFamily="34" charset="0"/>
              </a:rPr>
            </a:br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</p:txBody>
      </p:sp>
      <p:pic>
        <p:nvPicPr>
          <p:cNvPr id="8" name="Picture 7" descr="A trophy with a number on it&#10;&#10;Description automatically generated">
            <a:extLst>
              <a:ext uri="{FF2B5EF4-FFF2-40B4-BE49-F238E27FC236}">
                <a16:creationId xmlns:a16="http://schemas.microsoft.com/office/drawing/2014/main" id="{9E16B8C2-C970-FB3D-6600-0A54A5DF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787" y="4994366"/>
            <a:ext cx="2004156" cy="200415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81D316-4F69-1C6E-E9C5-26512B6F7113}"/>
              </a:ext>
            </a:extLst>
          </p:cNvPr>
          <p:cNvSpPr txBox="1">
            <a:spLocks/>
          </p:cNvSpPr>
          <p:nvPr/>
        </p:nvSpPr>
        <p:spPr>
          <a:xfrm>
            <a:off x="3908497" y="5135601"/>
            <a:ext cx="6714811" cy="602281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Aptos" panose="020B0004020202020204" pitchFamily="34" charset="0"/>
              </a:rPr>
              <a:t>2. GOAL ACHIEVEMENT PHASE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F8E65784-225A-39FF-24F8-429981FAB0C1}"/>
              </a:ext>
            </a:extLst>
          </p:cNvPr>
          <p:cNvSpPr txBox="1">
            <a:spLocks/>
          </p:cNvSpPr>
          <p:nvPr/>
        </p:nvSpPr>
        <p:spPr>
          <a:xfrm>
            <a:off x="3908497" y="5744001"/>
            <a:ext cx="6983704" cy="942076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Input updated human/robot models into this phase</a:t>
            </a:r>
          </a:p>
          <a:p>
            <a:r>
              <a:rPr lang="en-US" sz="2000" dirty="0">
                <a:latin typeface="Aptos" panose="020B0004020202020204" pitchFamily="34" charset="0"/>
              </a:rPr>
              <a:t>Solve for Upper Bound or Worst-Case Divergence</a:t>
            </a:r>
            <a:br>
              <a:rPr lang="en-US" sz="2000" dirty="0">
                <a:latin typeface="Aptos" panose="020B0004020202020204" pitchFamily="34" charset="0"/>
              </a:rPr>
            </a:br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E31F-33D5-EFCA-D67A-C1E7A97C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E3AD-A0A6-37E3-4DC5-EC98A9A0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53D4F-F024-7ADE-45ED-1F77268BE58F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C76079-5C3C-4394-79FA-75D9D132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31E2-E656-1A38-8A7C-2245C4DA7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1486-4876-45AB-720D-060B745D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687AB-B177-27D9-240B-CDBF0749F01D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87188-8A99-B8C9-9A17-92C2FCFB6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510594-F7DD-F312-9B01-8528B708F461}"/>
              </a:ext>
            </a:extLst>
          </p:cNvPr>
          <p:cNvSpPr/>
          <p:nvPr/>
        </p:nvSpPr>
        <p:spPr>
          <a:xfrm>
            <a:off x="0" y="2695616"/>
            <a:ext cx="1311007" cy="1600961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83E2B-2F81-8A3D-BDA5-91BED57A3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1D55-DE1C-8410-AE4F-09ADD720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CC63F-5AA2-AA6A-60FC-2DDAE7B30FE3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C1620-AAF7-1EB6-B685-5B64B3AB0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83E7DA-AE18-024C-C24E-8ADA3790A04F}"/>
              </a:ext>
            </a:extLst>
          </p:cNvPr>
          <p:cNvSpPr/>
          <p:nvPr/>
        </p:nvSpPr>
        <p:spPr>
          <a:xfrm>
            <a:off x="1631852" y="2920699"/>
            <a:ext cx="1311007" cy="1600961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3EF37-B7AF-0880-2CF0-068048DC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60B3-EF83-524D-BBAC-C51A7CFC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Classical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68D44-E9BB-D689-A358-1917DC0226CA}"/>
              </a:ext>
            </a:extLst>
          </p:cNvPr>
          <p:cNvSpPr txBox="1">
            <a:spLocks/>
          </p:cNvSpPr>
          <p:nvPr/>
        </p:nvSpPr>
        <p:spPr>
          <a:xfrm>
            <a:off x="628075" y="1648546"/>
            <a:ext cx="13024425" cy="550234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Aptos" panose="020B0004020202020204" pitchFamily="34" charset="0"/>
            </a:endParaRPr>
          </a:p>
          <a:p>
            <a:pPr marL="54465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Domain:</a:t>
            </a:r>
            <a:r>
              <a:rPr lang="en-US" sz="2400" dirty="0">
                <a:latin typeface="Aptos" panose="020B0004020202020204" pitchFamily="34" charset="0"/>
              </a:rPr>
              <a:t> The environment the robot is operating in, shown by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  </a:t>
            </a:r>
          </a:p>
          <a:p>
            <a:pPr marL="699614" lvl="1" indent="0">
              <a:buNone/>
            </a:pP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marL="1399233" lvl="2" indent="0">
              <a:buFont typeface="Arial"/>
              <a:buNone/>
            </a:pPr>
            <a:r>
              <a:rPr lang="en-US" sz="2400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4F480-9BFD-E768-C68E-376D07B236EA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7" name="Picture 6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C46C1227-2F77-BF66-0D34-43713432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410" y="2253010"/>
            <a:ext cx="1826870" cy="5669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A3DA458-637D-472D-A30D-8E3BB5402339}"/>
              </a:ext>
            </a:extLst>
          </p:cNvPr>
          <p:cNvSpPr txBox="1">
            <a:spLocks/>
          </p:cNvSpPr>
          <p:nvPr/>
        </p:nvSpPr>
        <p:spPr>
          <a:xfrm>
            <a:off x="4214719" y="6163130"/>
            <a:ext cx="5117691" cy="45294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 err="1"/>
              <a:t>Blocksworld</a:t>
            </a:r>
            <a:r>
              <a:rPr lang="en-US" sz="1600" i="1" dirty="0"/>
              <a:t> IPC Domain - Stack Action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55DA53-C6FF-0F05-CDCB-422F2364F65E}"/>
              </a:ext>
            </a:extLst>
          </p:cNvPr>
          <p:cNvGrpSpPr/>
          <p:nvPr/>
        </p:nvGrpSpPr>
        <p:grpSpPr>
          <a:xfrm>
            <a:off x="3386531" y="3252042"/>
            <a:ext cx="6774068" cy="2832432"/>
            <a:chOff x="7180786" y="2881667"/>
            <a:chExt cx="5786370" cy="2419447"/>
          </a:xfrm>
        </p:grpSpPr>
        <p:pic>
          <p:nvPicPr>
            <p:cNvPr id="10" name="Picture 9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956B7018-19D3-FA01-20D8-9FC3EDDA1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786" y="2881667"/>
              <a:ext cx="5786370" cy="2419447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F4F305-6F72-EBB0-36B5-B4935702D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9547" y="4902201"/>
              <a:ext cx="150191" cy="2327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54E08A-68CD-42F1-56AF-FB5B5C662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4322" y="4904300"/>
              <a:ext cx="150191" cy="232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3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DE642-186B-EC82-7380-58983063E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F28C-CA63-1E9D-8B57-0684F21F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348BA-83AE-436B-E94D-807C6A53BF8F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E7E7DC-FA7A-9F86-4A7D-341DC821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461E7A-DB6A-7CF5-C0A9-6F80348B13C8}"/>
              </a:ext>
            </a:extLst>
          </p:cNvPr>
          <p:cNvSpPr/>
          <p:nvPr/>
        </p:nvSpPr>
        <p:spPr>
          <a:xfrm>
            <a:off x="3094892" y="2976969"/>
            <a:ext cx="1744394" cy="1600961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A94A5-AF7C-F244-EC54-E676E6891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AE26-0FFF-B35F-2593-01461B15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F7D1A-26B0-0248-446D-9E435BF41AA3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CEB7F-535C-7B0E-F21A-30234888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7A77E5-226B-957F-54A4-C82F9D302D27}"/>
              </a:ext>
            </a:extLst>
          </p:cNvPr>
          <p:cNvSpPr/>
          <p:nvPr/>
        </p:nvSpPr>
        <p:spPr>
          <a:xfrm>
            <a:off x="5022166" y="2278965"/>
            <a:ext cx="2307102" cy="801859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910ED-17B7-7080-9BC3-E6E333475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8DB5-238F-C98B-D2F7-331DE361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DF592-F5E4-54B6-9CE8-C1A86C753316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32B07A-C6B2-F9DB-A59C-CED96876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556064-4BCB-39AF-3519-B872433D3196}"/>
              </a:ext>
            </a:extLst>
          </p:cNvPr>
          <p:cNvSpPr/>
          <p:nvPr/>
        </p:nvSpPr>
        <p:spPr>
          <a:xfrm>
            <a:off x="3094892" y="2976969"/>
            <a:ext cx="1744394" cy="1600961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7ACC5-B22D-225C-128D-6B9BE9707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60B1-DCAE-9092-1C5C-63BBA8B8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1F81C-057F-4B83-606A-19A10856B0D2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723DA-1773-648E-ADCB-3764E9E9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034682-881B-B23A-7912-C2A58799DB7A}"/>
              </a:ext>
            </a:extLst>
          </p:cNvPr>
          <p:cNvSpPr/>
          <p:nvPr/>
        </p:nvSpPr>
        <p:spPr>
          <a:xfrm>
            <a:off x="5528603" y="3671668"/>
            <a:ext cx="3038622" cy="1280160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AA164-A305-2A17-57FA-F560A333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B3CA-DA11-6587-28D6-7A96AC3D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54C2E-B7C3-F76B-2EC8-FF63A9001D7B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5FF2F-5AF4-D6B8-D7AA-38B11095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7AC0E8-1380-004F-0DAB-E7F24D7E7057}"/>
              </a:ext>
            </a:extLst>
          </p:cNvPr>
          <p:cNvSpPr/>
          <p:nvPr/>
        </p:nvSpPr>
        <p:spPr>
          <a:xfrm>
            <a:off x="9129932" y="3784209"/>
            <a:ext cx="1842868" cy="1382151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328DE-FAAE-BBF0-8397-D24B4036A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DAE7-BC60-CE59-73BC-F1F5F951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2D5E6-701C-C7C2-00F0-D2F567ECF892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7EA4C3-F962-CD43-9C3F-A72C13398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1F5A67-F4BD-23F0-4526-70CBFD751ACD}"/>
              </a:ext>
            </a:extLst>
          </p:cNvPr>
          <p:cNvSpPr/>
          <p:nvPr/>
        </p:nvSpPr>
        <p:spPr>
          <a:xfrm>
            <a:off x="11366694" y="3223500"/>
            <a:ext cx="1983545" cy="915919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E7D95-DF14-0A12-00B4-A47944B7A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858C-E4D0-5500-0A6C-26B8D9AC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70345-24E4-CA79-31A8-F9E47772A400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FF6CAA-8BDF-2C7B-EA01-1F0717E0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EDB034-3F66-06AB-8208-B9386E41455A}"/>
              </a:ext>
            </a:extLst>
          </p:cNvPr>
          <p:cNvSpPr/>
          <p:nvPr/>
        </p:nvSpPr>
        <p:spPr>
          <a:xfrm>
            <a:off x="9129932" y="3784209"/>
            <a:ext cx="1842868" cy="1382151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18ED6-D6AF-C1B4-252F-0B5FA1107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A738-7860-14A2-24B3-181F013A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3883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Main Algorithm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FCCA3-693A-1DA4-0B22-6A067C249A6F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0DFED5-F5D6-C1C3-139D-1AB6076B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" y="2212340"/>
            <a:ext cx="13771304" cy="3347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9BB75D-E262-618F-5AA5-2DD41E639E05}"/>
              </a:ext>
            </a:extLst>
          </p:cNvPr>
          <p:cNvSpPr/>
          <p:nvPr/>
        </p:nvSpPr>
        <p:spPr>
          <a:xfrm>
            <a:off x="11268220" y="4644141"/>
            <a:ext cx="2503084" cy="915919"/>
          </a:xfrm>
          <a:prstGeom prst="rect">
            <a:avLst/>
          </a:prstGeom>
          <a:noFill/>
          <a:ln w="38100">
            <a:solidFill>
              <a:srgbClr val="ED4F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2F9D1-4251-3E75-E4A1-4F75B868E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3EF8-808F-0797-C51A-E4917190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IPC Datasets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C0877-3ACC-D449-A1C4-F4E7E2FD70ED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768B5-8EDC-4838-3046-4CE03A60B413}"/>
              </a:ext>
            </a:extLst>
          </p:cNvPr>
          <p:cNvSpPr txBox="1">
            <a:spLocks/>
          </p:cNvSpPr>
          <p:nvPr/>
        </p:nvSpPr>
        <p:spPr>
          <a:xfrm>
            <a:off x="7895485" y="977443"/>
            <a:ext cx="4823738" cy="74155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>
                <a:latin typeface="Aptos" panose="020B0004020202020204" pitchFamily="34" charset="0"/>
              </a:rPr>
              <a:t>125 Problem Instances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D5D405-3E79-AA88-53BE-136F4E0769B5}"/>
              </a:ext>
            </a:extLst>
          </p:cNvPr>
          <p:cNvSpPr txBox="1">
            <a:spLocks/>
          </p:cNvSpPr>
          <p:nvPr/>
        </p:nvSpPr>
        <p:spPr>
          <a:xfrm>
            <a:off x="1072728" y="4542298"/>
            <a:ext cx="1686560" cy="497893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>
                <a:latin typeface="Aptos" panose="020B0004020202020204" pitchFamily="34" charset="0"/>
              </a:rPr>
              <a:t>Blocksworld</a:t>
            </a:r>
            <a:endParaRPr lang="en-US" b="1" dirty="0">
              <a:latin typeface="Aptos" panose="020B00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D91A5D-3B15-3303-5969-78F1A64EF5E4}"/>
              </a:ext>
            </a:extLst>
          </p:cNvPr>
          <p:cNvGrpSpPr/>
          <p:nvPr/>
        </p:nvGrpSpPr>
        <p:grpSpPr>
          <a:xfrm>
            <a:off x="10261106" y="2579768"/>
            <a:ext cx="2139725" cy="2454828"/>
            <a:chOff x="11051016" y="1442719"/>
            <a:chExt cx="2139725" cy="2454828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051D1F30-20FE-A179-FEB8-1171C07CBA82}"/>
                </a:ext>
              </a:extLst>
            </p:cNvPr>
            <p:cNvSpPr txBox="1">
              <a:spLocks/>
            </p:cNvSpPr>
            <p:nvPr/>
          </p:nvSpPr>
          <p:spPr>
            <a:xfrm>
              <a:off x="11363037" y="3399654"/>
              <a:ext cx="1515685" cy="497893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dirty="0">
                  <a:latin typeface="Aptos" panose="020B0004020202020204" pitchFamily="34" charset="0"/>
                </a:rPr>
                <a:t>Zenotravel</a:t>
              </a:r>
            </a:p>
          </p:txBody>
        </p:sp>
        <p:pic>
          <p:nvPicPr>
            <p:cNvPr id="9" name="Picture 8" descr="A blue and white airplane in the sky&#10;&#10;Description automatically generated">
              <a:extLst>
                <a:ext uri="{FF2B5EF4-FFF2-40B4-BE49-F238E27FC236}">
                  <a16:creationId xmlns:a16="http://schemas.microsoft.com/office/drawing/2014/main" id="{DBA45D8F-B888-0307-AADA-E0EE67CFB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51016" y="1442719"/>
              <a:ext cx="2139725" cy="1956935"/>
            </a:xfrm>
            <a:prstGeom prst="rect">
              <a:avLst/>
            </a:prstGeom>
          </p:spPr>
        </p:pic>
      </p:grpSp>
      <p:pic>
        <p:nvPicPr>
          <p:cNvPr id="10" name="Picture 9" descr="A logo of a group of cubes&#10;&#10;Description automatically generated">
            <a:extLst>
              <a:ext uri="{FF2B5EF4-FFF2-40B4-BE49-F238E27FC236}">
                <a16:creationId xmlns:a16="http://schemas.microsoft.com/office/drawing/2014/main" id="{76924FFC-1690-DF59-8F88-F8DB0DC93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4" y="2585326"/>
            <a:ext cx="2133649" cy="19513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E40152E-422C-D774-E109-DE9108F58BB1}"/>
              </a:ext>
            </a:extLst>
          </p:cNvPr>
          <p:cNvGrpSpPr/>
          <p:nvPr/>
        </p:nvGrpSpPr>
        <p:grpSpPr>
          <a:xfrm>
            <a:off x="5547998" y="2579768"/>
            <a:ext cx="2139725" cy="2460423"/>
            <a:chOff x="5547998" y="2910508"/>
            <a:chExt cx="2139725" cy="2460423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98855AE1-6F5B-1B0E-6BBF-5BEFBC14DB97}"/>
                </a:ext>
              </a:extLst>
            </p:cNvPr>
            <p:cNvSpPr txBox="1">
              <a:spLocks/>
            </p:cNvSpPr>
            <p:nvPr/>
          </p:nvSpPr>
          <p:spPr>
            <a:xfrm>
              <a:off x="5860017" y="4873038"/>
              <a:ext cx="1515685" cy="497893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dirty="0">
                  <a:latin typeface="Aptos" panose="020B0004020202020204" pitchFamily="34" charset="0"/>
                </a:rPr>
                <a:t>Elevator</a:t>
              </a:r>
            </a:p>
          </p:txBody>
        </p:sp>
        <p:pic>
          <p:nvPicPr>
            <p:cNvPr id="13" name="Picture 12" descr="A round sign with a door and buttons&#10;&#10;Description automatically generated">
              <a:extLst>
                <a:ext uri="{FF2B5EF4-FFF2-40B4-BE49-F238E27FC236}">
                  <a16:creationId xmlns:a16="http://schemas.microsoft.com/office/drawing/2014/main" id="{42341D98-1039-729A-2350-DCF4147E4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7998" y="2910508"/>
              <a:ext cx="2139725" cy="195693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E0BF21-9343-7954-6060-020120EBF368}"/>
              </a:ext>
            </a:extLst>
          </p:cNvPr>
          <p:cNvGrpSpPr/>
          <p:nvPr/>
        </p:nvGrpSpPr>
        <p:grpSpPr>
          <a:xfrm>
            <a:off x="7895485" y="2590065"/>
            <a:ext cx="2122389" cy="2450126"/>
            <a:chOff x="7895485" y="2920805"/>
            <a:chExt cx="2122389" cy="2450126"/>
          </a:xfrm>
        </p:grpSpPr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51B46C85-EC5E-F7DB-91C6-07A570429D8F}"/>
                </a:ext>
              </a:extLst>
            </p:cNvPr>
            <p:cNvSpPr txBox="1">
              <a:spLocks/>
            </p:cNvSpPr>
            <p:nvPr/>
          </p:nvSpPr>
          <p:spPr>
            <a:xfrm>
              <a:off x="8198836" y="4873038"/>
              <a:ext cx="1515685" cy="497893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dirty="0">
                  <a:latin typeface="Aptos" panose="020B0004020202020204" pitchFamily="34" charset="0"/>
                </a:rPr>
                <a:t>Logistics</a:t>
              </a:r>
            </a:p>
          </p:txBody>
        </p:sp>
        <p:pic>
          <p:nvPicPr>
            <p:cNvPr id="16" name="Picture 15" descr="A map with a pin and a box&#10;&#10;Description automatically generated">
              <a:extLst>
                <a:ext uri="{FF2B5EF4-FFF2-40B4-BE49-F238E27FC236}">
                  <a16:creationId xmlns:a16="http://schemas.microsoft.com/office/drawing/2014/main" id="{CE2BC01A-CA25-408A-D066-C4A8C8D03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5485" y="2920805"/>
              <a:ext cx="2122389" cy="19410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662AF6-B703-7336-9564-3669084CD41E}"/>
              </a:ext>
            </a:extLst>
          </p:cNvPr>
          <p:cNvGrpSpPr/>
          <p:nvPr/>
        </p:nvGrpSpPr>
        <p:grpSpPr>
          <a:xfrm>
            <a:off x="3198592" y="2579768"/>
            <a:ext cx="2133648" cy="2460423"/>
            <a:chOff x="3198592" y="2910508"/>
            <a:chExt cx="2133648" cy="2460423"/>
          </a:xfrm>
        </p:grpSpPr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69143BFF-9254-F33B-F2C2-AF5846FA379D}"/>
                </a:ext>
              </a:extLst>
            </p:cNvPr>
            <p:cNvSpPr txBox="1">
              <a:spLocks/>
            </p:cNvSpPr>
            <p:nvPr/>
          </p:nvSpPr>
          <p:spPr>
            <a:xfrm>
              <a:off x="3507573" y="4873038"/>
              <a:ext cx="1515685" cy="497893"/>
            </a:xfrm>
            <a:prstGeom prst="rect">
              <a:avLst/>
            </a:prstGeom>
          </p:spPr>
          <p:txBody>
            <a:bodyPr vert="horz" lIns="91440" tIns="91440" rIns="91440" bIns="91440" rtlCol="0">
              <a:spAutoFit/>
            </a:bodyPr>
            <a:lstStyle>
              <a:lvl1pPr marL="524712" indent="-524712" algn="l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Char char="•"/>
                <a:defRPr sz="18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tx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b="1" dirty="0">
                  <a:latin typeface="Aptos" panose="020B0004020202020204" pitchFamily="34" charset="0"/>
                </a:rPr>
                <a:t>Depot</a:t>
              </a:r>
            </a:p>
          </p:txBody>
        </p:sp>
        <p:pic>
          <p:nvPicPr>
            <p:cNvPr id="19" name="Picture 18" descr="A truck with a load of objects in it&#10;&#10;Description automatically generated">
              <a:extLst>
                <a:ext uri="{FF2B5EF4-FFF2-40B4-BE49-F238E27FC236}">
                  <a16:creationId xmlns:a16="http://schemas.microsoft.com/office/drawing/2014/main" id="{F2C82E97-48C5-4EAD-30B4-F65B9F922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8592" y="2910508"/>
              <a:ext cx="2133648" cy="1951377"/>
            </a:xfrm>
            <a:prstGeom prst="rect">
              <a:avLst/>
            </a:prstGeom>
          </p:spPr>
        </p:pic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FA96627-933E-A365-73D8-8EE0A3000872}"/>
              </a:ext>
            </a:extLst>
          </p:cNvPr>
          <p:cNvSpPr txBox="1">
            <a:spLocks/>
          </p:cNvSpPr>
          <p:nvPr/>
        </p:nvSpPr>
        <p:spPr>
          <a:xfrm>
            <a:off x="714287" y="5805724"/>
            <a:ext cx="7181198" cy="497893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i="1" dirty="0">
                <a:latin typeface="Aptos" panose="020B0004020202020204" pitchFamily="34" charset="0"/>
              </a:rPr>
              <a:t>Robot Model: </a:t>
            </a:r>
            <a:r>
              <a:rPr lang="en-US" i="1" dirty="0">
                <a:latin typeface="Aptos" panose="020B0004020202020204" pitchFamily="34" charset="0"/>
              </a:rPr>
              <a:t>Original problem &amp; domain instance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2696D60-1C4A-8A10-450B-C3BACF9C3EC6}"/>
              </a:ext>
            </a:extLst>
          </p:cNvPr>
          <p:cNvSpPr txBox="1">
            <a:spLocks/>
          </p:cNvSpPr>
          <p:nvPr/>
        </p:nvSpPr>
        <p:spPr>
          <a:xfrm>
            <a:off x="714286" y="6366805"/>
            <a:ext cx="11005765" cy="46166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b="1" i="1" dirty="0">
                <a:latin typeface="Aptos" panose="020B0004020202020204" pitchFamily="34" charset="0"/>
              </a:rPr>
              <a:t>Human Model: </a:t>
            </a:r>
            <a:r>
              <a:rPr lang="en-US" i="1" dirty="0">
                <a:latin typeface="Aptos" panose="020B0004020202020204" pitchFamily="34" charset="0"/>
              </a:rPr>
              <a:t>Original problem instance + original domain instance with random initial state fluents removed</a:t>
            </a:r>
          </a:p>
        </p:txBody>
      </p:sp>
    </p:spTree>
    <p:extLst>
      <p:ext uri="{BB962C8B-B14F-4D97-AF65-F5344CB8AC3E}">
        <p14:creationId xmlns:p14="http://schemas.microsoft.com/office/powerpoint/2010/main" val="14097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7BC39-B825-F3CC-EBF8-E0E6B3157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F62F-EE13-8196-3E13-C188EE5B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292EC-ECDC-3FB6-C70F-A342A6D02BA0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84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EEB615C9-DB8A-1DF0-5443-EBE12524B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A235A7-7D96-92C7-08C1-BF1573D7DABD}"/>
              </a:ext>
            </a:extLst>
          </p:cNvPr>
          <p:cNvSpPr txBox="1">
            <a:spLocks/>
          </p:cNvSpPr>
          <p:nvPr/>
        </p:nvSpPr>
        <p:spPr>
          <a:xfrm>
            <a:off x="628075" y="2242721"/>
            <a:ext cx="3506180" cy="266002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Average &amp; Std. Deviation time (sec)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All values averaged across each domain’s 5 randomly generated problem variations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Solved for max and min goal divergence values of zero </a:t>
            </a: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C1FB1-6CD2-D847-7848-9D56BB6F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3D0B-2656-0FB6-8015-8DB93D09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Classical Planning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29051-B0F0-0213-0CD7-6EA532C0988F}"/>
              </a:ext>
            </a:extLst>
          </p:cNvPr>
          <p:cNvSpPr txBox="1">
            <a:spLocks/>
          </p:cNvSpPr>
          <p:nvPr/>
        </p:nvSpPr>
        <p:spPr>
          <a:xfrm>
            <a:off x="628075" y="1648546"/>
            <a:ext cx="13024425" cy="5502340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Aptos" panose="020B0004020202020204" pitchFamily="34" charset="0"/>
            </a:endParaRPr>
          </a:p>
          <a:p>
            <a:pPr marL="54465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Aptos" panose="020B0004020202020204" pitchFamily="34" charset="0"/>
              </a:rPr>
              <a:t>Domain:</a:t>
            </a:r>
            <a:r>
              <a:rPr lang="en-US" sz="2400" dirty="0">
                <a:latin typeface="Aptos" panose="020B0004020202020204" pitchFamily="34" charset="0"/>
              </a:rPr>
              <a:t> The environment the robot is operating in, shown by</a:t>
            </a: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  </a:t>
            </a:r>
          </a:p>
          <a:p>
            <a:pPr marL="699614" lvl="1" indent="0">
              <a:buNone/>
            </a:pPr>
            <a:br>
              <a:rPr lang="en-US" sz="2200" dirty="0">
                <a:latin typeface="Aptos" panose="020B0004020202020204" pitchFamily="34" charset="0"/>
              </a:rPr>
            </a:br>
            <a:endParaRPr lang="en-US" sz="2200" dirty="0">
              <a:latin typeface="Aptos" panose="020B0004020202020204" pitchFamily="34" charset="0"/>
            </a:endParaRPr>
          </a:p>
          <a:p>
            <a:pPr marL="1399233" lvl="2" indent="0">
              <a:buFont typeface="Arial"/>
              <a:buNone/>
            </a:pPr>
            <a:r>
              <a:rPr lang="en-US" sz="2400" dirty="0">
                <a:latin typeface="Aptos" panose="020B0004020202020204" pitchFamily="34" charset="0"/>
              </a:rPr>
              <a:t> 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03AE3-D1A8-BACF-4087-D81D8D177B41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7" name="Picture 6" descr="A black symbol with a white background&#10;&#10;Description automatically generated">
            <a:extLst>
              <a:ext uri="{FF2B5EF4-FFF2-40B4-BE49-F238E27FC236}">
                <a16:creationId xmlns:a16="http://schemas.microsoft.com/office/drawing/2014/main" id="{CB4F4741-0DD7-5EEF-0330-2942912F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410" y="2253010"/>
            <a:ext cx="1826870" cy="56696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B7DB73-0F61-34D5-4D18-71CC7210C69B}"/>
              </a:ext>
            </a:extLst>
          </p:cNvPr>
          <p:cNvSpPr txBox="1">
            <a:spLocks/>
          </p:cNvSpPr>
          <p:nvPr/>
        </p:nvSpPr>
        <p:spPr>
          <a:xfrm>
            <a:off x="4214719" y="6163130"/>
            <a:ext cx="5117691" cy="452945"/>
          </a:xfrm>
          <a:prstGeom prst="rect">
            <a:avLst/>
          </a:prstGeom>
        </p:spPr>
        <p:txBody>
          <a:bodyPr vert="horz" wrap="square" lIns="91440" tIns="91440" rIns="91440" bIns="91440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 err="1"/>
              <a:t>Blocksworld</a:t>
            </a:r>
            <a:r>
              <a:rPr lang="en-US" sz="1600" i="1" dirty="0"/>
              <a:t> IPC Domain - Stack Action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95F46C-FAB2-ED52-83DC-BA0182BFB046}"/>
              </a:ext>
            </a:extLst>
          </p:cNvPr>
          <p:cNvGrpSpPr/>
          <p:nvPr/>
        </p:nvGrpSpPr>
        <p:grpSpPr>
          <a:xfrm>
            <a:off x="3386531" y="3252042"/>
            <a:ext cx="6774068" cy="2832432"/>
            <a:chOff x="7180786" y="2881667"/>
            <a:chExt cx="5786370" cy="2419447"/>
          </a:xfrm>
        </p:grpSpPr>
        <p:pic>
          <p:nvPicPr>
            <p:cNvPr id="10" name="Picture 9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C107A23D-4AA1-02B1-85CA-4C480663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786" y="2881667"/>
              <a:ext cx="5786370" cy="2419447"/>
            </a:xfrm>
            <a:prstGeom prst="rect">
              <a:avLst/>
            </a:prstGeom>
            <a:ln w="28575">
              <a:solidFill>
                <a:schemeClr val="tx2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F11771-4BB6-A970-A081-003863E7B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9547" y="4902201"/>
              <a:ext cx="150191" cy="23279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0A73A9-0E58-6639-CB23-636907DC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14322" y="4904300"/>
              <a:ext cx="150191" cy="23279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F30FD8A-4931-33FF-42A8-AEA8469D7216}"/>
              </a:ext>
            </a:extLst>
          </p:cNvPr>
          <p:cNvSpPr/>
          <p:nvPr/>
        </p:nvSpPr>
        <p:spPr>
          <a:xfrm>
            <a:off x="5814391" y="4043917"/>
            <a:ext cx="4094922" cy="327991"/>
          </a:xfrm>
          <a:prstGeom prst="rect">
            <a:avLst/>
          </a:prstGeom>
          <a:solidFill>
            <a:srgbClr val="FFC000">
              <a:alpha val="249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23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42C28-C06B-3393-E030-594180FA9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98F6-E18B-C8BA-C76A-015F55C2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CD41F-800D-0E37-5CA9-6179F67EF4DB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85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F7ACC110-6558-AF5C-A782-88886358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B9BB2-6B0D-945E-BB46-6F4BB3873BAA}"/>
              </a:ext>
            </a:extLst>
          </p:cNvPr>
          <p:cNvSpPr txBox="1">
            <a:spLocks/>
          </p:cNvSpPr>
          <p:nvPr/>
        </p:nvSpPr>
        <p:spPr>
          <a:xfrm>
            <a:off x="628075" y="2087076"/>
            <a:ext cx="3351090" cy="2815664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Main: </a:t>
            </a:r>
            <a:r>
              <a:rPr lang="en-US" sz="1600" dirty="0">
                <a:latin typeface="Aptos" panose="020B0004020202020204" pitchFamily="34" charset="0"/>
              </a:rPr>
              <a:t>Enforced ordering between human/robot actions 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Main-</a:t>
            </a:r>
            <a:r>
              <a:rPr lang="en-US" sz="1600" b="1" dirty="0" err="1">
                <a:latin typeface="Aptos" panose="020B0004020202020204" pitchFamily="34" charset="0"/>
              </a:rPr>
              <a:t>fl</a:t>
            </a:r>
            <a:r>
              <a:rPr lang="en-US" sz="1600" b="1" dirty="0">
                <a:latin typeface="Aptos" panose="020B0004020202020204" pitchFamily="34" charset="0"/>
              </a:rPr>
              <a:t>:</a:t>
            </a:r>
            <a:r>
              <a:rPr lang="en-US" sz="1600" dirty="0">
                <a:latin typeface="Aptos" panose="020B0004020202020204" pitchFamily="34" charset="0"/>
              </a:rPr>
              <a:t> No ordering enforced between human/robot actions 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Naïve:</a:t>
            </a:r>
            <a:r>
              <a:rPr lang="en-US" sz="1600" dirty="0">
                <a:latin typeface="Aptos" panose="020B0004020202020204" pitchFamily="34" charset="0"/>
              </a:rPr>
              <a:t> Iterates over all possible designs (no planning involved)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AF495-D5B1-3F32-3BDB-B4082E2E831B}"/>
              </a:ext>
            </a:extLst>
          </p:cNvPr>
          <p:cNvSpPr/>
          <p:nvPr/>
        </p:nvSpPr>
        <p:spPr>
          <a:xfrm>
            <a:off x="5458936" y="293830"/>
            <a:ext cx="3636426" cy="256032"/>
          </a:xfrm>
          <a:prstGeom prst="rect">
            <a:avLst/>
          </a:prstGeom>
          <a:solidFill>
            <a:schemeClr val="accent1">
              <a:alpha val="19828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E684D-2E07-3133-5A4C-5C1A5D210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17D7-CBB2-AC8D-F70A-45850F1D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F9B24-4010-A3BB-B696-43B66DB718E1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86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996962DF-5CB3-EB65-381B-CCB5ED62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256F7-E234-4BE1-08E3-5F35839F6157}"/>
              </a:ext>
            </a:extLst>
          </p:cNvPr>
          <p:cNvSpPr txBox="1">
            <a:spLocks/>
          </p:cNvSpPr>
          <p:nvPr/>
        </p:nvSpPr>
        <p:spPr>
          <a:xfrm>
            <a:off x="628075" y="2087076"/>
            <a:ext cx="3351090" cy="2815664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Main: </a:t>
            </a:r>
            <a:r>
              <a:rPr lang="en-US" sz="1600" dirty="0">
                <a:latin typeface="Aptos" panose="020B0004020202020204" pitchFamily="34" charset="0"/>
              </a:rPr>
              <a:t>Enforced ordering between human/robot actions 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Main-</a:t>
            </a:r>
            <a:r>
              <a:rPr lang="en-US" sz="1600" b="1" dirty="0" err="1">
                <a:latin typeface="Aptos" panose="020B0004020202020204" pitchFamily="34" charset="0"/>
              </a:rPr>
              <a:t>fl</a:t>
            </a:r>
            <a:r>
              <a:rPr lang="en-US" sz="1600" b="1" dirty="0">
                <a:latin typeface="Aptos" panose="020B0004020202020204" pitchFamily="34" charset="0"/>
              </a:rPr>
              <a:t>:</a:t>
            </a:r>
            <a:r>
              <a:rPr lang="en-US" sz="1600" dirty="0">
                <a:latin typeface="Aptos" panose="020B0004020202020204" pitchFamily="34" charset="0"/>
              </a:rPr>
              <a:t> No ordering enforced between human/robot actions 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Naïve:</a:t>
            </a:r>
            <a:r>
              <a:rPr lang="en-US" sz="1600" dirty="0">
                <a:latin typeface="Aptos" panose="020B0004020202020204" pitchFamily="34" charset="0"/>
              </a:rPr>
              <a:t> Iterates over all possible designs (no planning involved)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E828D-5A1C-1E91-17A4-6B6DC53C31FF}"/>
              </a:ext>
            </a:extLst>
          </p:cNvPr>
          <p:cNvSpPr/>
          <p:nvPr/>
        </p:nvSpPr>
        <p:spPr>
          <a:xfrm>
            <a:off x="5467798" y="293587"/>
            <a:ext cx="1195648" cy="6819332"/>
          </a:xfrm>
          <a:prstGeom prst="rect">
            <a:avLst/>
          </a:prstGeom>
          <a:solidFill>
            <a:schemeClr val="tx2">
              <a:alpha val="2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399FA-E9A4-EECA-D56F-BE139BEAEA02}"/>
              </a:ext>
            </a:extLst>
          </p:cNvPr>
          <p:cNvSpPr/>
          <p:nvPr/>
        </p:nvSpPr>
        <p:spPr>
          <a:xfrm>
            <a:off x="6702211" y="293587"/>
            <a:ext cx="1166227" cy="6829164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BE271-F560-4202-C096-735B956DA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462A-463E-12D7-4FBE-53B0CA29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D7565-4884-4E17-C91A-A2EEB4F6ECAD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87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B2F477A3-183D-982C-8535-2261AF0A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D7AE2-0DB7-E8A2-3E29-B125D830BCAC}"/>
              </a:ext>
            </a:extLst>
          </p:cNvPr>
          <p:cNvSpPr txBox="1">
            <a:spLocks/>
          </p:cNvSpPr>
          <p:nvPr/>
        </p:nvSpPr>
        <p:spPr>
          <a:xfrm>
            <a:off x="628075" y="2087076"/>
            <a:ext cx="3351090" cy="2815664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Main: </a:t>
            </a:r>
            <a:r>
              <a:rPr lang="en-US" sz="1600" dirty="0">
                <a:latin typeface="Aptos" panose="020B0004020202020204" pitchFamily="34" charset="0"/>
              </a:rPr>
              <a:t>Enforced ordering between human/robot actions 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Main-</a:t>
            </a:r>
            <a:r>
              <a:rPr lang="en-US" sz="1600" b="1" dirty="0" err="1">
                <a:latin typeface="Aptos" panose="020B0004020202020204" pitchFamily="34" charset="0"/>
              </a:rPr>
              <a:t>fl</a:t>
            </a:r>
            <a:r>
              <a:rPr lang="en-US" sz="1600" b="1" dirty="0">
                <a:latin typeface="Aptos" panose="020B0004020202020204" pitchFamily="34" charset="0"/>
              </a:rPr>
              <a:t>:</a:t>
            </a:r>
            <a:r>
              <a:rPr lang="en-US" sz="1600" dirty="0">
                <a:latin typeface="Aptos" panose="020B0004020202020204" pitchFamily="34" charset="0"/>
              </a:rPr>
              <a:t> No ordering enforced between human/robot actions 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Naïve:</a:t>
            </a:r>
            <a:r>
              <a:rPr lang="en-US" sz="1600" dirty="0">
                <a:latin typeface="Aptos" panose="020B0004020202020204" pitchFamily="34" charset="0"/>
              </a:rPr>
              <a:t> Iterates over all possible designs (no planning involved)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B2592-FA1F-7D4E-1ADB-B8685EEDD7C5}"/>
              </a:ext>
            </a:extLst>
          </p:cNvPr>
          <p:cNvSpPr/>
          <p:nvPr/>
        </p:nvSpPr>
        <p:spPr>
          <a:xfrm>
            <a:off x="5468664" y="1861259"/>
            <a:ext cx="1195648" cy="1309958"/>
          </a:xfrm>
          <a:prstGeom prst="rect">
            <a:avLst/>
          </a:prstGeom>
          <a:solidFill>
            <a:schemeClr val="tx2">
              <a:alpha val="2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B17F76-5601-8280-884D-0501D475C744}"/>
              </a:ext>
            </a:extLst>
          </p:cNvPr>
          <p:cNvSpPr/>
          <p:nvPr/>
        </p:nvSpPr>
        <p:spPr>
          <a:xfrm>
            <a:off x="6701692" y="1861259"/>
            <a:ext cx="1169968" cy="1309958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8CDBBA-29A0-AF56-AE53-4262AA4EDAE3}"/>
              </a:ext>
            </a:extLst>
          </p:cNvPr>
          <p:cNvSpPr/>
          <p:nvPr/>
        </p:nvSpPr>
        <p:spPr>
          <a:xfrm>
            <a:off x="7908580" y="1858915"/>
            <a:ext cx="1169968" cy="1309958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BE8F2-E82B-BC98-C387-09AC7F9B7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1960-8B2E-F20E-F812-7697E161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AB59A-E154-19BC-A14A-1F44B1FAC7E0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88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1841A25B-8AB8-2E26-7444-EA690387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628DFCC-51C0-FCF8-EF03-0076647E279D}"/>
              </a:ext>
            </a:extLst>
          </p:cNvPr>
          <p:cNvSpPr txBox="1">
            <a:spLocks/>
          </p:cNvSpPr>
          <p:nvPr/>
        </p:nvSpPr>
        <p:spPr>
          <a:xfrm>
            <a:off x="628074" y="1941156"/>
            <a:ext cx="3658791" cy="3156133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(           ): </a:t>
            </a:r>
            <a:br>
              <a:rPr lang="en-US" sz="1600" b="1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Greatest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with Design:</a:t>
            </a:r>
            <a:r>
              <a:rPr lang="en-US" sz="1600" dirty="0">
                <a:latin typeface="Aptos" panose="020B0004020202020204" pitchFamily="34" charset="0"/>
              </a:rPr>
              <a:t> Design used to find most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Max Divergence (          ):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Least agreement between fluents</a:t>
            </a: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44EA6-6402-B2A7-91BB-848738A296D4}"/>
              </a:ext>
            </a:extLst>
          </p:cNvPr>
          <p:cNvSpPr/>
          <p:nvPr/>
        </p:nvSpPr>
        <p:spPr>
          <a:xfrm>
            <a:off x="9096092" y="294595"/>
            <a:ext cx="3510955" cy="256032"/>
          </a:xfrm>
          <a:prstGeom prst="rect">
            <a:avLst/>
          </a:prstGeom>
          <a:solidFill>
            <a:schemeClr val="accent1">
              <a:alpha val="19746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text with a arrow pointing down&#10;&#10;Description automatically generated">
            <a:extLst>
              <a:ext uri="{FF2B5EF4-FFF2-40B4-BE49-F238E27FC236}">
                <a16:creationId xmlns:a16="http://schemas.microsoft.com/office/drawing/2014/main" id="{0DBD6A28-A8E4-B687-8C4D-6565273F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39" y="2193463"/>
            <a:ext cx="355050" cy="298989"/>
          </a:xfrm>
          <a:prstGeom prst="rect">
            <a:avLst/>
          </a:prstGeom>
        </p:spPr>
      </p:pic>
      <p:pic>
        <p:nvPicPr>
          <p:cNvPr id="12" name="Picture 11" descr="A black text with a arrow pointing up&#10;&#10;Description automatically generated">
            <a:extLst>
              <a:ext uri="{FF2B5EF4-FFF2-40B4-BE49-F238E27FC236}">
                <a16:creationId xmlns:a16="http://schemas.microsoft.com/office/drawing/2014/main" id="{602A941E-1E7B-0B68-E29D-28B73BBD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771" y="4585255"/>
            <a:ext cx="389106" cy="2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C2FC6-1EC5-57AC-F891-FBA5A0CFF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C158-E10E-5DE6-C84E-38EBE0C4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9BB45-DD35-A750-2AF5-D5577BA4B500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89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E762AF3B-ADE8-B364-972C-9440F266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97C941-394D-204F-DA66-EE1DDC44DD2F}"/>
              </a:ext>
            </a:extLst>
          </p:cNvPr>
          <p:cNvSpPr txBox="1">
            <a:spLocks/>
          </p:cNvSpPr>
          <p:nvPr/>
        </p:nvSpPr>
        <p:spPr>
          <a:xfrm>
            <a:off x="628074" y="1941156"/>
            <a:ext cx="3658791" cy="3156133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(           ): </a:t>
            </a:r>
            <a:br>
              <a:rPr lang="en-US" sz="1600" b="1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Greatest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with Design:</a:t>
            </a:r>
            <a:r>
              <a:rPr lang="en-US" sz="1600" dirty="0">
                <a:latin typeface="Aptos" panose="020B0004020202020204" pitchFamily="34" charset="0"/>
              </a:rPr>
              <a:t> Design used to find most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Max Divergence (          ):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Least agreement between fluents</a:t>
            </a: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  <p:pic>
        <p:nvPicPr>
          <p:cNvPr id="11" name="Picture 10" descr="A black text with a arrow pointing down&#10;&#10;Description automatically generated">
            <a:extLst>
              <a:ext uri="{FF2B5EF4-FFF2-40B4-BE49-F238E27FC236}">
                <a16:creationId xmlns:a16="http://schemas.microsoft.com/office/drawing/2014/main" id="{414C933F-6DAD-8D62-ABA3-A87BEB14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39" y="2193463"/>
            <a:ext cx="355050" cy="298989"/>
          </a:xfrm>
          <a:prstGeom prst="rect">
            <a:avLst/>
          </a:prstGeom>
        </p:spPr>
      </p:pic>
      <p:pic>
        <p:nvPicPr>
          <p:cNvPr id="12" name="Picture 11" descr="A black text with a arrow pointing up&#10;&#10;Description automatically generated">
            <a:extLst>
              <a:ext uri="{FF2B5EF4-FFF2-40B4-BE49-F238E27FC236}">
                <a16:creationId xmlns:a16="http://schemas.microsoft.com/office/drawing/2014/main" id="{132C9D9A-2159-6803-AD3C-30E656FF3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771" y="4585255"/>
            <a:ext cx="389106" cy="277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BC2755-6B01-E26F-1121-68DBE3996CD0}"/>
              </a:ext>
            </a:extLst>
          </p:cNvPr>
          <p:cNvSpPr/>
          <p:nvPr/>
        </p:nvSpPr>
        <p:spPr>
          <a:xfrm>
            <a:off x="10166555" y="294595"/>
            <a:ext cx="2440492" cy="2560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D97D2-401B-97C7-D25B-8A0FA45A6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5640-848B-84F6-F70C-B1A29C5F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233BE-C9D7-D779-C48F-E8975EC9C55D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90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74841BC2-C034-3AE2-41B6-DB7B27BC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0FDF0F-FCD7-BA01-D06B-A86EADFAA305}"/>
              </a:ext>
            </a:extLst>
          </p:cNvPr>
          <p:cNvSpPr txBox="1">
            <a:spLocks/>
          </p:cNvSpPr>
          <p:nvPr/>
        </p:nvSpPr>
        <p:spPr>
          <a:xfrm>
            <a:off x="628074" y="1941156"/>
            <a:ext cx="3658791" cy="3156133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(           ): </a:t>
            </a:r>
            <a:br>
              <a:rPr lang="en-US" sz="1600" b="1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Greatest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with Design:</a:t>
            </a:r>
            <a:r>
              <a:rPr lang="en-US" sz="1600" dirty="0">
                <a:latin typeface="Aptos" panose="020B0004020202020204" pitchFamily="34" charset="0"/>
              </a:rPr>
              <a:t> Design used to find most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Max Divergence (          ):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Least agreement between fluents</a:t>
            </a: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  <p:pic>
        <p:nvPicPr>
          <p:cNvPr id="11" name="Picture 10" descr="A black text with a arrow pointing down&#10;&#10;Description automatically generated">
            <a:extLst>
              <a:ext uri="{FF2B5EF4-FFF2-40B4-BE49-F238E27FC236}">
                <a16:creationId xmlns:a16="http://schemas.microsoft.com/office/drawing/2014/main" id="{F9B0EA1D-AD64-5516-C3B4-00554452F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39" y="2193463"/>
            <a:ext cx="355050" cy="298989"/>
          </a:xfrm>
          <a:prstGeom prst="rect">
            <a:avLst/>
          </a:prstGeom>
        </p:spPr>
      </p:pic>
      <p:pic>
        <p:nvPicPr>
          <p:cNvPr id="12" name="Picture 11" descr="A black text with a arrow pointing up&#10;&#10;Description automatically generated">
            <a:extLst>
              <a:ext uri="{FF2B5EF4-FFF2-40B4-BE49-F238E27FC236}">
                <a16:creationId xmlns:a16="http://schemas.microsoft.com/office/drawing/2014/main" id="{147C609F-D1B5-2BEB-DC13-D6279E5D9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771" y="4585255"/>
            <a:ext cx="389106" cy="277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BC6972-0741-FB62-2B85-7D3161613F8B}"/>
              </a:ext>
            </a:extLst>
          </p:cNvPr>
          <p:cNvSpPr/>
          <p:nvPr/>
        </p:nvSpPr>
        <p:spPr>
          <a:xfrm>
            <a:off x="11484077" y="294595"/>
            <a:ext cx="1122970" cy="2560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A9C382-D23E-87BC-10FF-75A2FC1C1CE0}"/>
              </a:ext>
            </a:extLst>
          </p:cNvPr>
          <p:cNvSpPr/>
          <p:nvPr/>
        </p:nvSpPr>
        <p:spPr>
          <a:xfrm>
            <a:off x="9104671" y="294595"/>
            <a:ext cx="1052052" cy="256032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0918C-129D-F897-7D68-B34E4CA7C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6824-14AE-A5EE-DE3D-D725071F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29A71-9928-1DD2-D645-C3D40A289509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91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4E3FC142-1A67-4267-9A3A-B488A8CB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2ED1A6-E475-002C-F410-4D30DCCD36CC}"/>
              </a:ext>
            </a:extLst>
          </p:cNvPr>
          <p:cNvSpPr txBox="1">
            <a:spLocks/>
          </p:cNvSpPr>
          <p:nvPr/>
        </p:nvSpPr>
        <p:spPr>
          <a:xfrm>
            <a:off x="628074" y="1941156"/>
            <a:ext cx="3658791" cy="3156133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(           ): </a:t>
            </a:r>
            <a:br>
              <a:rPr lang="en-US" sz="1600" b="1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Greatest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with Design:</a:t>
            </a:r>
            <a:r>
              <a:rPr lang="en-US" sz="1600" dirty="0">
                <a:latin typeface="Aptos" panose="020B0004020202020204" pitchFamily="34" charset="0"/>
              </a:rPr>
              <a:t> Design used to find most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Max Divergence (          ):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Least agreement between fluents</a:t>
            </a: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  <p:pic>
        <p:nvPicPr>
          <p:cNvPr id="11" name="Picture 10" descr="A black text with a arrow pointing down&#10;&#10;Description automatically generated">
            <a:extLst>
              <a:ext uri="{FF2B5EF4-FFF2-40B4-BE49-F238E27FC236}">
                <a16:creationId xmlns:a16="http://schemas.microsoft.com/office/drawing/2014/main" id="{9809B678-0ECF-E155-AB01-5FF399A99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39" y="2193463"/>
            <a:ext cx="355050" cy="298989"/>
          </a:xfrm>
          <a:prstGeom prst="rect">
            <a:avLst/>
          </a:prstGeom>
        </p:spPr>
      </p:pic>
      <p:pic>
        <p:nvPicPr>
          <p:cNvPr id="12" name="Picture 11" descr="A black text with a arrow pointing up&#10;&#10;Description automatically generated">
            <a:extLst>
              <a:ext uri="{FF2B5EF4-FFF2-40B4-BE49-F238E27FC236}">
                <a16:creationId xmlns:a16="http://schemas.microsoft.com/office/drawing/2014/main" id="{72D46540-4DC2-C675-BAE9-C2E0457CF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771" y="4585255"/>
            <a:ext cx="389106" cy="277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FBCF9B-4444-C405-A4BA-E72E2175CDB8}"/>
              </a:ext>
            </a:extLst>
          </p:cNvPr>
          <p:cNvSpPr/>
          <p:nvPr/>
        </p:nvSpPr>
        <p:spPr>
          <a:xfrm>
            <a:off x="9109196" y="294595"/>
            <a:ext cx="1046480" cy="6817360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CDA6E-9325-7A3E-4F81-DD860A10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D8EA9-A0E0-9B26-0C82-C1A753E1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05259"/>
            <a:ext cx="13237496" cy="1015663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16FB5-9562-DCEB-32DD-39BEC2E3BB1B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92</a:t>
            </a:r>
          </a:p>
        </p:txBody>
      </p:sp>
      <p:pic>
        <p:nvPicPr>
          <p:cNvPr id="5" name="Picture 4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59DD1A65-24E9-3FB8-5D16-3E375C7F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41" y="203632"/>
            <a:ext cx="8230011" cy="701890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193821-544B-B60C-105C-C87D45834428}"/>
              </a:ext>
            </a:extLst>
          </p:cNvPr>
          <p:cNvSpPr txBox="1">
            <a:spLocks/>
          </p:cNvSpPr>
          <p:nvPr/>
        </p:nvSpPr>
        <p:spPr>
          <a:xfrm>
            <a:off x="628074" y="1941156"/>
            <a:ext cx="3658791" cy="3156133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algn="l"/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(           ): </a:t>
            </a:r>
            <a:br>
              <a:rPr lang="en-US" sz="1600" b="1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Greatest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Min Divergence with Design:</a:t>
            </a:r>
            <a:r>
              <a:rPr lang="en-US" sz="1600" dirty="0">
                <a:latin typeface="Aptos" panose="020B0004020202020204" pitchFamily="34" charset="0"/>
              </a:rPr>
              <a:t> Design used to find most agreement between fluents</a:t>
            </a: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Max Divergence (          ):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Least agreement between fluents</a:t>
            </a: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  <a:p>
            <a:endParaRPr lang="en-US" sz="1600" dirty="0">
              <a:latin typeface="Aptos" panose="020B0004020202020204" pitchFamily="34" charset="0"/>
            </a:endParaRPr>
          </a:p>
        </p:txBody>
      </p:sp>
      <p:pic>
        <p:nvPicPr>
          <p:cNvPr id="11" name="Picture 10" descr="A black text with a arrow pointing down&#10;&#10;Description automatically generated">
            <a:extLst>
              <a:ext uri="{FF2B5EF4-FFF2-40B4-BE49-F238E27FC236}">
                <a16:creationId xmlns:a16="http://schemas.microsoft.com/office/drawing/2014/main" id="{C56E2BC7-51F2-CDE6-BAA5-2F0AE7597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939" y="2193463"/>
            <a:ext cx="355050" cy="298989"/>
          </a:xfrm>
          <a:prstGeom prst="rect">
            <a:avLst/>
          </a:prstGeom>
        </p:spPr>
      </p:pic>
      <p:pic>
        <p:nvPicPr>
          <p:cNvPr id="12" name="Picture 11" descr="A black text with a arrow pointing up&#10;&#10;Description automatically generated">
            <a:extLst>
              <a:ext uri="{FF2B5EF4-FFF2-40B4-BE49-F238E27FC236}">
                <a16:creationId xmlns:a16="http://schemas.microsoft.com/office/drawing/2014/main" id="{EDDB3C56-8B02-F0A2-2F3C-5B4EE2633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771" y="4585255"/>
            <a:ext cx="389106" cy="277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F85E12-45FA-0485-1026-7CD218E0C1F8}"/>
              </a:ext>
            </a:extLst>
          </p:cNvPr>
          <p:cNvSpPr/>
          <p:nvPr/>
        </p:nvSpPr>
        <p:spPr>
          <a:xfrm>
            <a:off x="11459183" y="294595"/>
            <a:ext cx="1143324" cy="6817360"/>
          </a:xfrm>
          <a:prstGeom prst="rect">
            <a:avLst/>
          </a:prstGeom>
          <a:solidFill>
            <a:srgbClr val="7030A0">
              <a:alpha val="20000"/>
            </a:srgbClr>
          </a:solidFill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2C395-791C-6918-88CC-5FFA7215B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2BB83-1371-0D28-A388-14BA7E12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Future Work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0740B-52C3-9346-0AF7-35290454CCBF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93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EB1F524-999F-C94C-C647-05F0300FD01E}"/>
              </a:ext>
            </a:extLst>
          </p:cNvPr>
          <p:cNvSpPr txBox="1">
            <a:spLocks/>
          </p:cNvSpPr>
          <p:nvPr/>
        </p:nvSpPr>
        <p:spPr>
          <a:xfrm>
            <a:off x="1176593" y="2292727"/>
            <a:ext cx="11464412" cy="3279937"/>
          </a:xfrm>
          <a:prstGeom prst="rect">
            <a:avLst/>
          </a:prstGeom>
        </p:spPr>
        <p:txBody>
          <a:bodyPr/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Expand the type of design modifications allowed &amp; vary their costs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Don’t always assume changes are independent of each other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>
              <a:latin typeface="Aptos" panose="020B0004020202020204" pitchFamily="34" charset="0"/>
            </a:endParaRPr>
          </a:p>
          <a:p>
            <a:r>
              <a:rPr lang="en-US" sz="2400" dirty="0">
                <a:latin typeface="Aptos" panose="020B0004020202020204" pitchFamily="34" charset="0"/>
              </a:rPr>
              <a:t>Explore more complex decision-making frameworks 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01E56-B29C-C5E7-3417-D49114042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208E-92CF-218C-7C41-8459FC7C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5259"/>
            <a:ext cx="13817599" cy="1015663"/>
          </a:xfrm>
        </p:spPr>
        <p:txBody>
          <a:bodyPr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Publications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8C395-8C46-E599-3CF7-9C075562AB81}"/>
              </a:ext>
            </a:extLst>
          </p:cNvPr>
          <p:cNvSpPr txBox="1"/>
          <p:nvPr/>
        </p:nvSpPr>
        <p:spPr>
          <a:xfrm>
            <a:off x="1" y="7424014"/>
            <a:ext cx="138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94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59CB002-AA0A-25D7-AD09-75756871A4E1}"/>
              </a:ext>
            </a:extLst>
          </p:cNvPr>
          <p:cNvSpPr txBox="1">
            <a:spLocks/>
          </p:cNvSpPr>
          <p:nvPr/>
        </p:nvSpPr>
        <p:spPr>
          <a:xfrm>
            <a:off x="3883225" y="4746147"/>
            <a:ext cx="5747551" cy="1404901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Workshop on Knowledge Engineering </a:t>
            </a:r>
            <a:br>
              <a:rPr lang="en-US" sz="14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14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for Planning &amp; Scheduling (KEPS)</a:t>
            </a:r>
            <a:br>
              <a:rPr lang="en-US" sz="16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br>
              <a:rPr lang="en-US" sz="1600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1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Banff, Canada</a:t>
            </a:r>
            <a:endParaRPr lang="en-US" sz="1200" b="1" dirty="0"/>
          </a:p>
        </p:txBody>
      </p:sp>
      <p:pic>
        <p:nvPicPr>
          <p:cNvPr id="6" name="Picture 5" descr="A logo with orange and black text&#10;&#10;Description automatically generated">
            <a:extLst>
              <a:ext uri="{FF2B5EF4-FFF2-40B4-BE49-F238E27FC236}">
                <a16:creationId xmlns:a16="http://schemas.microsoft.com/office/drawing/2014/main" id="{F0A0B580-5F47-826E-FB8A-DA762A39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03" y="2385306"/>
            <a:ext cx="2181594" cy="149075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8AC7E5-0C1B-EFF1-E91C-33255B16C03B}"/>
              </a:ext>
            </a:extLst>
          </p:cNvPr>
          <p:cNvSpPr txBox="1">
            <a:spLocks/>
          </p:cNvSpPr>
          <p:nvPr/>
        </p:nvSpPr>
        <p:spPr>
          <a:xfrm>
            <a:off x="4412008" y="4103525"/>
            <a:ext cx="4689987" cy="1117610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34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International Conference on 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Automated Planning &amp; Scheduling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b="1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F5A65AD-EB01-8B1C-D725-80E0F5D83926}"/>
              </a:ext>
            </a:extLst>
          </p:cNvPr>
          <p:cNvSpPr txBox="1">
            <a:spLocks/>
          </p:cNvSpPr>
          <p:nvPr/>
        </p:nvSpPr>
        <p:spPr>
          <a:xfrm>
            <a:off x="8413136" y="4113663"/>
            <a:ext cx="5916480" cy="1117610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International Conference on 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Intelligent Robots &amp; Systems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10AB2-2E0D-4802-9DAC-1A3335869288}"/>
              </a:ext>
            </a:extLst>
          </p:cNvPr>
          <p:cNvGrpSpPr/>
          <p:nvPr/>
        </p:nvGrpSpPr>
        <p:grpSpPr>
          <a:xfrm>
            <a:off x="9219227" y="2385306"/>
            <a:ext cx="4304298" cy="3548417"/>
            <a:chOff x="9219227" y="2385306"/>
            <a:chExt cx="4304298" cy="3548417"/>
          </a:xfrm>
        </p:grpSpPr>
        <p:pic>
          <p:nvPicPr>
            <p:cNvPr id="8" name="Picture 7" descr="A logo for a company&#10;&#10;AI-generated content may be incorrect.">
              <a:extLst>
                <a:ext uri="{FF2B5EF4-FFF2-40B4-BE49-F238E27FC236}">
                  <a16:creationId xmlns:a16="http://schemas.microsoft.com/office/drawing/2014/main" id="{11221CAD-8948-75DE-545E-1DCD3A225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2178" t="27820" r="22235" b="28902"/>
            <a:stretch/>
          </p:blipFill>
          <p:spPr>
            <a:xfrm>
              <a:off x="9647023" y="2385306"/>
              <a:ext cx="3178256" cy="1728357"/>
            </a:xfrm>
            <a:prstGeom prst="rect">
              <a:avLst/>
            </a:prstGeom>
          </p:spPr>
        </p:pic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698BD359-AFC0-1F46-5240-BBACFE2B1B9A}"/>
                </a:ext>
              </a:extLst>
            </p:cNvPr>
            <p:cNvSpPr txBox="1">
              <a:spLocks/>
            </p:cNvSpPr>
            <p:nvPr/>
          </p:nvSpPr>
          <p:spPr>
            <a:xfrm>
              <a:off x="9219227" y="4528822"/>
              <a:ext cx="4304298" cy="1404901"/>
            </a:xfrm>
            <a:prstGeom prst="rect">
              <a:avLst/>
            </a:prstGeom>
          </p:spPr>
          <p:txBody>
            <a:bodyPr vert="horz" lIns="91440" tIns="91440" rIns="91440" bIns="91440" rtlCol="0" anchor="ctr" anchorCtr="0">
              <a:noAutofit/>
            </a:bodyPr>
            <a:lstStyle>
              <a:lvl1pPr marL="0" indent="0" algn="ctr" defTabSz="699614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None/>
                <a:defRPr sz="1800" b="0" kern="1200" baseline="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1pPr>
              <a:lvl2pPr marL="1136875" indent="-437261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2pPr>
              <a:lvl3pPr marL="1749040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3pPr>
              <a:lvl4pPr marL="2448655" indent="-349807" algn="l" defTabSz="699614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–"/>
                <a:defRPr sz="1600" b="0" kern="1200">
                  <a:solidFill>
                    <a:schemeClr val="tx1"/>
                  </a:solidFill>
                  <a:latin typeface="+mn-lt"/>
                  <a:ea typeface="Franklin Gothic Book" charset="0"/>
                  <a:cs typeface="Franklin Gothic Book" charset="0"/>
                </a:defRPr>
              </a:lvl4pPr>
              <a:lvl5pPr marL="3148272" indent="-349807" algn="l" defTabSz="699614" rtl="0" eaLnBrk="1" latinLnBrk="0" hangingPunct="1">
                <a:spcBef>
                  <a:spcPct val="20000"/>
                </a:spcBef>
                <a:buFont typeface="Arial"/>
                <a:buChar char="»"/>
                <a:defRPr sz="1648" b="0" kern="1200">
                  <a:solidFill>
                    <a:schemeClr val="accent6">
                      <a:lumMod val="75000"/>
                    </a:schemeClr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5pPr>
              <a:lvl6pPr marL="3847888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547505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247119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946736" indent="-349807" algn="l" defTabSz="699614" rtl="0" eaLnBrk="1" latinLnBrk="0" hangingPunct="1">
                <a:spcBef>
                  <a:spcPct val="20000"/>
                </a:spcBef>
                <a:buFont typeface="Arial"/>
                <a:buChar char="•"/>
                <a:defRPr sz="30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br>
                <a:rPr lang="en-US" sz="1400" i="1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</a:br>
              <a:r>
                <a:rPr lang="en-US" sz="1400" i="1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Submitted – waiting for decision</a:t>
              </a:r>
            </a:p>
            <a:p>
              <a:r>
                <a:rPr lang="en-US" sz="1200" b="1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Hangzhou, China</a:t>
              </a:r>
              <a:endParaRPr lang="en-US" sz="1200" b="1" dirty="0"/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66C4B2-B6BA-D04E-54C8-C1DDADBB3CAB}"/>
              </a:ext>
            </a:extLst>
          </p:cNvPr>
          <p:cNvSpPr txBox="1">
            <a:spLocks/>
          </p:cNvSpPr>
          <p:nvPr/>
        </p:nvSpPr>
        <p:spPr>
          <a:xfrm>
            <a:off x="436184" y="4103525"/>
            <a:ext cx="3386939" cy="1117610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20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Robotics Science 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&amp; Systems Conference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b="1" dirty="0"/>
          </a:p>
        </p:txBody>
      </p:sp>
      <p:pic>
        <p:nvPicPr>
          <p:cNvPr id="16" name="Picture 15" descr="A blue and white drawing of a person&#10;&#10;AI-generated content may be incorrect.">
            <a:extLst>
              <a:ext uri="{FF2B5EF4-FFF2-40B4-BE49-F238E27FC236}">
                <a16:creationId xmlns:a16="http://schemas.microsoft.com/office/drawing/2014/main" id="{418266FB-6B1E-2111-AE7D-4379AA86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192" y="2299188"/>
            <a:ext cx="1757004" cy="172835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D665DCE-2C87-CA3D-3673-6DB27F312239}"/>
              </a:ext>
            </a:extLst>
          </p:cNvPr>
          <p:cNvSpPr txBox="1">
            <a:spLocks/>
          </p:cNvSpPr>
          <p:nvPr/>
        </p:nvSpPr>
        <p:spPr>
          <a:xfrm>
            <a:off x="640474" y="4751164"/>
            <a:ext cx="2978360" cy="1404901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ctr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Workshop on Task Specification</a:t>
            </a:r>
            <a:br>
              <a:rPr lang="en-US" sz="14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14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for Intelligent Robots</a:t>
            </a:r>
            <a:br>
              <a:rPr lang="en-US" sz="160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br>
              <a:rPr lang="en-US" sz="1600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1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Delft, Netherlands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641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44489</TotalTime>
  <Words>3158</Words>
  <Application>Microsoft Macintosh PowerPoint</Application>
  <PresentationFormat>Custom</PresentationFormat>
  <Paragraphs>738</Paragraphs>
  <Slides>110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8" baseType="lpstr">
      <vt:lpstr>Aptos</vt:lpstr>
      <vt:lpstr>Aptos Light</vt:lpstr>
      <vt:lpstr>Aptos SemiBold</vt:lpstr>
      <vt:lpstr>Arial</vt:lpstr>
      <vt:lpstr>Calibri</vt:lpstr>
      <vt:lpstr>Franklin Gothic Book</vt:lpstr>
      <vt:lpstr>Open Sans</vt:lpstr>
      <vt:lpstr>Office Theme</vt:lpstr>
      <vt:lpstr>PowerPoint Presentation</vt:lpstr>
      <vt:lpstr>Solving the Misalignment Problem</vt:lpstr>
      <vt:lpstr>Solving the Misalignment Problem</vt:lpstr>
      <vt:lpstr>Solving the Misalignment Problem</vt:lpstr>
      <vt:lpstr>Our Roadmap</vt:lpstr>
      <vt:lpstr>Classical Planning</vt:lpstr>
      <vt:lpstr>Classical Planning</vt:lpstr>
      <vt:lpstr>Classical Planning</vt:lpstr>
      <vt:lpstr>Classical Planning</vt:lpstr>
      <vt:lpstr>Classical Planning</vt:lpstr>
      <vt:lpstr>Classical Planning</vt:lpstr>
      <vt:lpstr>Classical Planning</vt:lpstr>
      <vt:lpstr>Planning Domain Definition Language</vt:lpstr>
      <vt:lpstr>Model (      ) </vt:lpstr>
      <vt:lpstr>Model (      ) </vt:lpstr>
      <vt:lpstr>A Greenhouse Disaster </vt:lpstr>
      <vt:lpstr>A Greenhouse Disaster </vt:lpstr>
      <vt:lpstr>A Greenhouse Success </vt:lpstr>
      <vt:lpstr>How Do We Achieve This?</vt:lpstr>
      <vt:lpstr>Goal State Divergence</vt:lpstr>
      <vt:lpstr>Calculating Goal State Divergence</vt:lpstr>
      <vt:lpstr>Approximating Goal State Divergence </vt:lpstr>
      <vt:lpstr>Design for Reducing Goal State Divergence </vt:lpstr>
      <vt:lpstr>Design for Reducing Goal State Divergence </vt:lpstr>
      <vt:lpstr>Human-Robot Goal Alignment Design Problem (HRGAD)</vt:lpstr>
      <vt:lpstr>HRGAD Design Problem Cost Minimization</vt:lpstr>
      <vt:lpstr>How Do We Solve an HRGAD Problem?</vt:lpstr>
      <vt:lpstr>Model Compilation</vt:lpstr>
      <vt:lpstr>Model Compilation</vt:lpstr>
      <vt:lpstr>Model Compilation</vt:lpstr>
      <vt:lpstr>Model Compilation</vt:lpstr>
      <vt:lpstr>Model Compilation</vt:lpstr>
      <vt:lpstr>Model Compilation</vt:lpstr>
      <vt:lpstr>Model Compilation</vt:lpstr>
      <vt:lpstr>Model Compilation</vt:lpstr>
      <vt:lpstr>Model Compilation</vt:lpstr>
      <vt:lpstr>Model Compilation</vt:lpstr>
      <vt:lpstr>Model Compilation</vt:lpstr>
      <vt:lpstr>Model Compilation</vt:lpstr>
      <vt:lpstr>Model Compilation</vt:lpstr>
      <vt:lpstr>PowerPoint Presentation</vt:lpstr>
      <vt:lpstr>PowerPoint Presentation</vt:lpstr>
      <vt:lpstr>So How Are We Finding These Bounds?</vt:lpstr>
      <vt:lpstr>Finding The Upper Bound (      )</vt:lpstr>
      <vt:lpstr>Finding The Lower Bound (      )</vt:lpstr>
      <vt:lpstr>Full GSD Compilation</vt:lpstr>
      <vt:lpstr>Full GSD Compilation</vt:lpstr>
      <vt:lpstr>Full GSD Compilation</vt:lpstr>
      <vt:lpstr>Full GSD Compilation</vt:lpstr>
      <vt:lpstr>Full GSD Compilation</vt:lpstr>
      <vt:lpstr>Full GSD Compilation</vt:lpstr>
      <vt:lpstr>Full GSD Compilation</vt:lpstr>
      <vt:lpstr>Compiling Design into Our Planning Problem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Extended Compiled Model</vt:lpstr>
      <vt:lpstr>Identifying Minimal Designs for HRGAD</vt:lpstr>
      <vt:lpstr>Main Algorithm</vt:lpstr>
      <vt:lpstr>Main Algorithm</vt:lpstr>
      <vt:lpstr>Main Algorithm</vt:lpstr>
      <vt:lpstr>Main Algorithm</vt:lpstr>
      <vt:lpstr>Main Algorithm</vt:lpstr>
      <vt:lpstr>Main Algorithm</vt:lpstr>
      <vt:lpstr>Main Algorithm</vt:lpstr>
      <vt:lpstr>Main Algorithm</vt:lpstr>
      <vt:lpstr>Main Algorithm</vt:lpstr>
      <vt:lpstr>Main Algorithm</vt:lpstr>
      <vt:lpstr>Main Algorithm</vt:lpstr>
      <vt:lpstr>IPC Datasets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Future Work</vt:lpstr>
      <vt:lpstr>Publications</vt:lpstr>
      <vt:lpstr>To Dr. Sarath Sreedharan, Dr. Sarah Keren, the HAPI Lab, my committee, family, friends, and everyone who  helped make this work possible…</vt:lpstr>
      <vt:lpstr>Conclusion</vt:lpstr>
      <vt:lpstr>Reference Slides</vt:lpstr>
      <vt:lpstr>Related Work</vt:lpstr>
      <vt:lpstr>HRGAD Algorithm</vt:lpstr>
      <vt:lpstr>Effect of Problem Size on Time </vt:lpstr>
      <vt:lpstr>Effect of Problem Size on Time </vt:lpstr>
      <vt:lpstr>Effect of Problem Size on Time </vt:lpstr>
      <vt:lpstr>Effect of Problem Size on Time </vt:lpstr>
      <vt:lpstr>Effect of Design Size on Best GSD Found</vt:lpstr>
      <vt:lpstr>Effect of Design Size on Best GSD Found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Sikes,Kelsey</cp:lastModifiedBy>
  <cp:revision>1507</cp:revision>
  <dcterms:created xsi:type="dcterms:W3CDTF">2015-06-30T23:05:53Z</dcterms:created>
  <dcterms:modified xsi:type="dcterms:W3CDTF">2025-09-02T19:44:45Z</dcterms:modified>
</cp:coreProperties>
</file>